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3" r:id="rId9"/>
    <p:sldId id="265" r:id="rId10"/>
    <p:sldId id="266" r:id="rId11"/>
    <p:sldId id="267" r:id="rId12"/>
    <p:sldId id="263" r:id="rId13"/>
    <p:sldId id="268" r:id="rId14"/>
    <p:sldId id="269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C81C2C"/>
    <a:srgbClr val="AE182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4915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49156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57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58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59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0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1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2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3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4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5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6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7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8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169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49170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71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72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73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74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75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76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77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78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79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80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81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82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83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84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85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86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87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88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89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90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91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92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93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94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95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96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97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98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99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00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01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02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03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04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05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06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07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08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09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0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1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2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3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4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5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6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7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8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9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0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1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2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3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4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5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6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7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8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9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0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1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2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3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34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5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6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7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8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39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40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41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42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43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44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45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46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47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48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49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50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51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52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53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54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55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56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57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58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59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0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1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2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3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4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5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6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7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8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69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0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1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2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3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4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5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6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7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8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79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0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1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2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3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4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5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6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7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8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89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90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91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92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93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94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95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96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97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98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99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00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01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302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30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30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9305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306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9307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9308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9309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22E9232B-7570-4461-BE1E-BC1CC9079C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9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305" grpId="0"/>
      <p:bldP spid="49306" grpId="0" build="p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930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930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9F7043-276A-43C7-B1F1-1C6B5AFB6D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D92DAC-97E2-4F2B-AE52-CB0ED8541F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BBAECB4B-38FF-4AA6-A14B-2529E1EF5E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703D7-A855-4DD9-8D63-E0788C2583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445DA4-18B8-4C76-B1C2-D7E26CEDDA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28D5B-9967-4FCC-A86D-127595DA6D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E99AD2-9260-495F-A8E2-439D0DEE1A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E7E89C-0736-4D1E-9CAF-83653CCCF4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8A215E-C8B0-4568-ACF6-6E6698E1E0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50319-9401-4A70-A970-BE289EB77F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F91A0-C5C4-48A7-A8D0-9804F13E20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48131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4813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45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48146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47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48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49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50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51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52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53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54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55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56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57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58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59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60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61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62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63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64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65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66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67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68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69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0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1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2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3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4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5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6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7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8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9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0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1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2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3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4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5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6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7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8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9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0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1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2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3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4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5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6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7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8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9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0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1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2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3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4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5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6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7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8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9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10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11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12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13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14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15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16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17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18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19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0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1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2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3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4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5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6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7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8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9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0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1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2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3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4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5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6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7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8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9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40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41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42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43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44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45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46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47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48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49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50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51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52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53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54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55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56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57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58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59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60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61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62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63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64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65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66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67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68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69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70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71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72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73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74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75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76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77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78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79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80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8281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8282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8283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8284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fld id="{8D968092-31BC-4309-9FCF-140FBB4DEEB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8285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8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8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8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8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81" grpId="0"/>
      <p:bldP spid="48285" grpId="0" build="p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28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828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28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828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28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828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28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828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28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4828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 idx="4294967295"/>
          </p:nvPr>
        </p:nvSpPr>
        <p:spPr>
          <a:xfrm>
            <a:off x="1447800" y="1143000"/>
            <a:ext cx="7543800" cy="1736725"/>
          </a:xfrm>
        </p:spPr>
        <p:txBody>
          <a:bodyPr/>
          <a:lstStyle/>
          <a:p>
            <a:pPr algn="l"/>
            <a:r>
              <a:rPr lang="en-US" sz="3600" b="1"/>
              <a:t>Excimer Laser </a:t>
            </a:r>
            <a:br>
              <a:rPr lang="en-US" sz="3600" b="1"/>
            </a:br>
            <a:r>
              <a:rPr lang="en-US" sz="3600" b="1"/>
              <a:t>Phototherapeutic Keratectomy for Keratoconus Nodules</a:t>
            </a:r>
          </a:p>
        </p:txBody>
      </p:sp>
      <p:sp>
        <p:nvSpPr>
          <p:cNvPr id="2051" name="Rectangle 3"/>
          <p:cNvSpPr>
            <a:spLocks noGrp="1" noRot="1" noChangeArrowheads="1"/>
          </p:cNvSpPr>
          <p:nvPr>
            <p:ph type="subTitle" idx="4294967295"/>
          </p:nvPr>
        </p:nvSpPr>
        <p:spPr>
          <a:xfrm>
            <a:off x="1524000" y="4419600"/>
            <a:ext cx="6781800" cy="228600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400" b="1">
                <a:solidFill>
                  <a:schemeClr val="hlink"/>
                </a:solidFill>
              </a:rPr>
              <a:t>Ahmad F. Elsahn, M.D.; Christopher J. Rapuano, M.D.; Elisabeth J. Cohen, M.D. and Victor A. Antunes, M.D.</a:t>
            </a:r>
          </a:p>
          <a:p>
            <a:pPr marL="0" indent="0">
              <a:buFont typeface="Arial" charset="0"/>
              <a:buNone/>
            </a:pPr>
            <a:r>
              <a:rPr lang="en-US" sz="2400" b="1">
                <a:solidFill>
                  <a:schemeClr val="accent2"/>
                </a:solidFill>
              </a:rPr>
              <a:t>Wills Eye Institute, Philadelphia, PA</a:t>
            </a:r>
          </a:p>
        </p:txBody>
      </p:sp>
      <p:pic>
        <p:nvPicPr>
          <p:cNvPr id="2062" name="Picture 14" descr="Newwillsphoto"/>
          <p:cNvPicPr>
            <a:picLocks noChangeAspect="1" noChangeArrowheads="1"/>
          </p:cNvPicPr>
          <p:nvPr/>
        </p:nvPicPr>
        <p:blipFill>
          <a:blip r:embed="rId2"/>
          <a:srcRect l="28500" t="27505" r="62740" b="14018"/>
          <a:stretch>
            <a:fillRect/>
          </a:stretch>
        </p:blipFill>
        <p:spPr bwMode="auto">
          <a:xfrm>
            <a:off x="1588" y="773113"/>
            <a:ext cx="974725" cy="616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4288" y="392113"/>
            <a:ext cx="2495551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598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2" name="Picture 4" descr="KraimanPre2"/>
          <p:cNvPicPr>
            <a:picLocks noChangeAspect="1" noChangeArrowheads="1"/>
          </p:cNvPicPr>
          <p:nvPr/>
        </p:nvPicPr>
        <p:blipFill>
          <a:blip r:embed="rId2" cstate="print"/>
          <a:srcRect l="8264" r="10037"/>
          <a:stretch>
            <a:fillRect/>
          </a:stretch>
        </p:blipFill>
        <p:spPr bwMode="auto">
          <a:xfrm>
            <a:off x="1600200" y="1295400"/>
            <a:ext cx="5181600" cy="4267200"/>
          </a:xfrm>
          <a:prstGeom prst="rect">
            <a:avLst/>
          </a:prstGeom>
          <a:noFill/>
        </p:spPr>
      </p:pic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1524000" y="5562600"/>
            <a:ext cx="609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200"/>
              <a:t>Slit lamp side view of the same nodule before PTK treatment. </a:t>
            </a:r>
          </a:p>
        </p:txBody>
      </p:sp>
      <p:grpSp>
        <p:nvGrpSpPr>
          <p:cNvPr id="68614" name="Group 6"/>
          <p:cNvGrpSpPr>
            <a:grpSpLocks/>
          </p:cNvGrpSpPr>
          <p:nvPr/>
        </p:nvGrpSpPr>
        <p:grpSpPr bwMode="auto">
          <a:xfrm>
            <a:off x="-14288" y="392113"/>
            <a:ext cx="8853488" cy="6542087"/>
            <a:chOff x="0" y="192"/>
            <a:chExt cx="5577" cy="4121"/>
          </a:xfrm>
        </p:grpSpPr>
        <p:pic>
          <p:nvPicPr>
            <p:cNvPr id="68615" name="Picture 7" descr="Newwillsphoto"/>
            <p:cNvPicPr>
              <a:picLocks noChangeAspect="1" noChangeArrowheads="1"/>
            </p:cNvPicPr>
            <p:nvPr/>
          </p:nvPicPr>
          <p:blipFill>
            <a:blip r:embed="rId3"/>
            <a:srcRect l="28500" t="27505" r="62740" b="14018"/>
            <a:stretch>
              <a:fillRect/>
            </a:stretch>
          </p:blipFill>
          <p:spPr bwMode="auto">
            <a:xfrm>
              <a:off x="10" y="432"/>
              <a:ext cx="614" cy="3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8616" name="Picture 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192"/>
              <a:ext cx="157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8617" name="Text Box 9"/>
            <p:cNvSpPr txBox="1">
              <a:spLocks noChangeArrowheads="1"/>
            </p:cNvSpPr>
            <p:nvPr/>
          </p:nvSpPr>
          <p:spPr bwMode="auto">
            <a:xfrm>
              <a:off x="4128" y="3888"/>
              <a:ext cx="1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AE1826"/>
                  </a:solidFill>
                </a:rPr>
                <a:t>PTK for KCN Nodules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1524000" y="5562600"/>
            <a:ext cx="609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200"/>
              <a:t>Slit lamp side view of the same nodule 1 week post-operatively. </a:t>
            </a:r>
          </a:p>
        </p:txBody>
      </p:sp>
      <p:grpSp>
        <p:nvGrpSpPr>
          <p:cNvPr id="69638" name="Group 6"/>
          <p:cNvGrpSpPr>
            <a:grpSpLocks/>
          </p:cNvGrpSpPr>
          <p:nvPr/>
        </p:nvGrpSpPr>
        <p:grpSpPr bwMode="auto">
          <a:xfrm>
            <a:off x="-14288" y="392113"/>
            <a:ext cx="8853488" cy="6542087"/>
            <a:chOff x="0" y="192"/>
            <a:chExt cx="5577" cy="4121"/>
          </a:xfrm>
        </p:grpSpPr>
        <p:pic>
          <p:nvPicPr>
            <p:cNvPr id="69639" name="Picture 7" descr="Newwillsphoto"/>
            <p:cNvPicPr>
              <a:picLocks noChangeAspect="1" noChangeArrowheads="1"/>
            </p:cNvPicPr>
            <p:nvPr/>
          </p:nvPicPr>
          <p:blipFill>
            <a:blip r:embed="rId2"/>
            <a:srcRect l="28500" t="27505" r="62740" b="14018"/>
            <a:stretch>
              <a:fillRect/>
            </a:stretch>
          </p:blipFill>
          <p:spPr bwMode="auto">
            <a:xfrm>
              <a:off x="10" y="432"/>
              <a:ext cx="614" cy="3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9640" name="Picture 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92"/>
              <a:ext cx="157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9641" name="Text Box 9"/>
            <p:cNvSpPr txBox="1">
              <a:spLocks noChangeArrowheads="1"/>
            </p:cNvSpPr>
            <p:nvPr/>
          </p:nvSpPr>
          <p:spPr bwMode="auto">
            <a:xfrm>
              <a:off x="4128" y="3888"/>
              <a:ext cx="1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AE1826"/>
                  </a:solidFill>
                </a:rPr>
                <a:t>PTK for KCN Nodules</a:t>
              </a:r>
            </a:p>
          </p:txBody>
        </p:sp>
      </p:grpSp>
      <p:pic>
        <p:nvPicPr>
          <p:cNvPr id="69642" name="Picture 10" descr="KraimanPost2"/>
          <p:cNvPicPr>
            <a:picLocks noChangeAspect="1" noChangeArrowheads="1"/>
          </p:cNvPicPr>
          <p:nvPr/>
        </p:nvPicPr>
        <p:blipFill>
          <a:blip r:embed="rId4" cstate="print"/>
          <a:srcRect l="13103" r="6189"/>
          <a:stretch>
            <a:fillRect/>
          </a:stretch>
        </p:blipFill>
        <p:spPr bwMode="auto">
          <a:xfrm>
            <a:off x="1600200" y="1295400"/>
            <a:ext cx="5181600" cy="42687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8" name="Rectangle 8"/>
          <p:cNvSpPr>
            <a:spLocks noRot="1" noChangeArrowheads="1"/>
          </p:cNvSpPr>
          <p:nvPr/>
        </p:nvSpPr>
        <p:spPr bwMode="auto">
          <a:xfrm>
            <a:off x="1295400" y="7620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RESULTS</a:t>
            </a:r>
          </a:p>
        </p:txBody>
      </p:sp>
      <p:sp>
        <p:nvSpPr>
          <p:cNvPr id="61449" name="Rectangle 9"/>
          <p:cNvSpPr>
            <a:spLocks noRot="1" noChangeArrowheads="1"/>
          </p:cNvSpPr>
          <p:nvPr/>
        </p:nvSpPr>
        <p:spPr bwMode="auto">
          <a:xfrm>
            <a:off x="1295400" y="1981200"/>
            <a:ext cx="7620000" cy="396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61451" name="Group 11"/>
          <p:cNvGrpSpPr>
            <a:grpSpLocks/>
          </p:cNvGrpSpPr>
          <p:nvPr/>
        </p:nvGrpSpPr>
        <p:grpSpPr bwMode="auto">
          <a:xfrm>
            <a:off x="-14288" y="392113"/>
            <a:ext cx="8853488" cy="6542087"/>
            <a:chOff x="0" y="192"/>
            <a:chExt cx="5577" cy="4121"/>
          </a:xfrm>
        </p:grpSpPr>
        <p:pic>
          <p:nvPicPr>
            <p:cNvPr id="61452" name="Picture 12" descr="Newwillsphoto"/>
            <p:cNvPicPr>
              <a:picLocks noChangeAspect="1" noChangeArrowheads="1"/>
            </p:cNvPicPr>
            <p:nvPr/>
          </p:nvPicPr>
          <p:blipFill>
            <a:blip r:embed="rId2"/>
            <a:srcRect l="28500" t="27505" r="62740" b="14018"/>
            <a:stretch>
              <a:fillRect/>
            </a:stretch>
          </p:blipFill>
          <p:spPr bwMode="auto">
            <a:xfrm>
              <a:off x="10" y="432"/>
              <a:ext cx="614" cy="3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453" name="Picture 1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92"/>
              <a:ext cx="157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1454" name="Text Box 14"/>
            <p:cNvSpPr txBox="1">
              <a:spLocks noChangeArrowheads="1"/>
            </p:cNvSpPr>
            <p:nvPr/>
          </p:nvSpPr>
          <p:spPr bwMode="auto">
            <a:xfrm>
              <a:off x="4128" y="3888"/>
              <a:ext cx="1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AE1826"/>
                  </a:solidFill>
                </a:rPr>
                <a:t>PTK for KCN Nodules</a:t>
              </a:r>
            </a:p>
          </p:txBody>
        </p:sp>
      </p:grpSp>
      <p:sp>
        <p:nvSpPr>
          <p:cNvPr id="61455" name="Rectangle 15"/>
          <p:cNvSpPr>
            <a:spLocks noRot="1" noChangeArrowheads="1"/>
          </p:cNvSpPr>
          <p:nvPr/>
        </p:nvSpPr>
        <p:spPr bwMode="auto">
          <a:xfrm>
            <a:off x="1371600" y="1828800"/>
            <a:ext cx="7620000" cy="396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Mean follow-up time after the first PTK was 23.1 months (SD± 42.5 months, range 3 to 143 months).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5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11 patients (73.3%) were successfully refitted with CL with an average post-operative BCVA of 20/40.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60" name="Group 4"/>
          <p:cNvGrpSpPr>
            <a:grpSpLocks/>
          </p:cNvGrpSpPr>
          <p:nvPr/>
        </p:nvGrpSpPr>
        <p:grpSpPr bwMode="auto">
          <a:xfrm>
            <a:off x="-14288" y="392113"/>
            <a:ext cx="8853488" cy="6542087"/>
            <a:chOff x="0" y="192"/>
            <a:chExt cx="5577" cy="4121"/>
          </a:xfrm>
        </p:grpSpPr>
        <p:pic>
          <p:nvPicPr>
            <p:cNvPr id="70661" name="Picture 5" descr="Newwillsphoto"/>
            <p:cNvPicPr>
              <a:picLocks noChangeAspect="1" noChangeArrowheads="1"/>
            </p:cNvPicPr>
            <p:nvPr/>
          </p:nvPicPr>
          <p:blipFill>
            <a:blip r:embed="rId2"/>
            <a:srcRect l="28500" t="27505" r="62740" b="14018"/>
            <a:stretch>
              <a:fillRect/>
            </a:stretch>
          </p:blipFill>
          <p:spPr bwMode="auto">
            <a:xfrm>
              <a:off x="10" y="432"/>
              <a:ext cx="614" cy="3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0662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92"/>
              <a:ext cx="157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0663" name="Text Box 7"/>
            <p:cNvSpPr txBox="1">
              <a:spLocks noChangeArrowheads="1"/>
            </p:cNvSpPr>
            <p:nvPr/>
          </p:nvSpPr>
          <p:spPr bwMode="auto">
            <a:xfrm>
              <a:off x="4128" y="3888"/>
              <a:ext cx="1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AE1826"/>
                  </a:solidFill>
                </a:rPr>
                <a:t>PTK for KCN Nodules</a:t>
              </a:r>
            </a:p>
          </p:txBody>
        </p:sp>
      </p:grpSp>
      <p:sp>
        <p:nvSpPr>
          <p:cNvPr id="70664" name="Rectangle 8"/>
          <p:cNvSpPr>
            <a:spLocks noRot="1" noChangeArrowheads="1"/>
          </p:cNvSpPr>
          <p:nvPr/>
        </p:nvSpPr>
        <p:spPr bwMode="auto">
          <a:xfrm>
            <a:off x="1295400" y="7620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RESULTS</a:t>
            </a:r>
          </a:p>
        </p:txBody>
      </p:sp>
      <p:sp>
        <p:nvSpPr>
          <p:cNvPr id="70665" name="Rectangle 9"/>
          <p:cNvSpPr>
            <a:spLocks noRot="1" noChangeArrowheads="1"/>
          </p:cNvSpPr>
          <p:nvPr/>
        </p:nvSpPr>
        <p:spPr bwMode="auto">
          <a:xfrm>
            <a:off x="1219200" y="1828800"/>
            <a:ext cx="7620000" cy="396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One patient was happy with her UCVA, but decided recently she wanted an RGP, and is in the process of being refit.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342900" indent="-342900" eaLnBrk="1" hangingPunct="1">
              <a:lnSpc>
                <a:spcPct val="5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Three patients had recurrences of the KCN nodules first noted 3, 8 and 23 months post-operatively, respectively. 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8" name="Rectangle 8"/>
          <p:cNvSpPr>
            <a:spLocks noRot="1" noChangeArrowheads="1"/>
          </p:cNvSpPr>
          <p:nvPr/>
        </p:nvSpPr>
        <p:spPr bwMode="auto">
          <a:xfrm>
            <a:off x="1295400" y="7620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RESULTS</a:t>
            </a:r>
          </a:p>
        </p:txBody>
      </p:sp>
      <p:sp>
        <p:nvSpPr>
          <p:cNvPr id="71689" name="Rectangle 9"/>
          <p:cNvSpPr>
            <a:spLocks noRot="1" noChangeArrowheads="1"/>
          </p:cNvSpPr>
          <p:nvPr/>
        </p:nvSpPr>
        <p:spPr bwMode="auto">
          <a:xfrm>
            <a:off x="1219200" y="1828800"/>
            <a:ext cx="7467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The 1</a:t>
            </a:r>
            <a:r>
              <a:rPr lang="en-US" sz="3000" baseline="30000">
                <a:effectLst>
                  <a:outerShdw blurRad="38100" dist="38100" dir="2700000" algn="tl">
                    <a:srgbClr val="000000"/>
                  </a:outerShdw>
                </a:effectLst>
              </a:rPr>
              <a:t>st</a:t>
            </a: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 patient underwent a standard PK.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342900" indent="-342900" eaLnBrk="1" hangingPunct="1">
              <a:lnSpc>
                <a:spcPct val="5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The 2</a:t>
            </a:r>
            <a:r>
              <a:rPr lang="en-US" sz="3000" baseline="30000">
                <a:effectLst>
                  <a:outerShdw blurRad="38100" dist="38100" dir="2700000" algn="tl">
                    <a:srgbClr val="000000"/>
                  </a:outerShdw>
                </a:effectLst>
              </a:rPr>
              <a:t>nd</a:t>
            </a: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 patient has a recurrent nodule but has not decided yet whether to do a repeat PTK or PK.</a:t>
            </a:r>
          </a:p>
          <a:p>
            <a:pPr marL="342900" indent="-342900" eaLnBrk="1" hangingPunct="1">
              <a:lnSpc>
                <a:spcPct val="5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The 3</a:t>
            </a:r>
            <a:r>
              <a:rPr lang="en-US" sz="3000" baseline="30000">
                <a:effectLst>
                  <a:outerShdw blurRad="38100" dist="38100" dir="2700000" algn="tl">
                    <a:srgbClr val="000000"/>
                  </a:outerShdw>
                </a:effectLst>
              </a:rPr>
              <a:t>rd</a:t>
            </a: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 patient had a repeat PTK: BCVA was 20/40, comfort improved and no recurrence was noted at last F/U 55 months after the 2</a:t>
            </a:r>
            <a:r>
              <a:rPr lang="en-US" sz="3000" baseline="30000">
                <a:effectLst>
                  <a:outerShdw blurRad="38100" dist="38100" dir="2700000" algn="tl">
                    <a:srgbClr val="000000"/>
                  </a:outerShdw>
                </a:effectLst>
              </a:rPr>
              <a:t>nd</a:t>
            </a: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 PTK procedure.  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71690" name="Group 10"/>
          <p:cNvGrpSpPr>
            <a:grpSpLocks/>
          </p:cNvGrpSpPr>
          <p:nvPr/>
        </p:nvGrpSpPr>
        <p:grpSpPr bwMode="auto">
          <a:xfrm>
            <a:off x="-14288" y="392113"/>
            <a:ext cx="8853488" cy="6542087"/>
            <a:chOff x="0" y="192"/>
            <a:chExt cx="5577" cy="4121"/>
          </a:xfrm>
        </p:grpSpPr>
        <p:pic>
          <p:nvPicPr>
            <p:cNvPr id="71691" name="Picture 11" descr="Newwillsphoto"/>
            <p:cNvPicPr>
              <a:picLocks noChangeAspect="1" noChangeArrowheads="1"/>
            </p:cNvPicPr>
            <p:nvPr/>
          </p:nvPicPr>
          <p:blipFill>
            <a:blip r:embed="rId2"/>
            <a:srcRect l="28500" t="27505" r="62740" b="14018"/>
            <a:stretch>
              <a:fillRect/>
            </a:stretch>
          </p:blipFill>
          <p:spPr bwMode="auto">
            <a:xfrm>
              <a:off x="10" y="432"/>
              <a:ext cx="614" cy="3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692" name="Picture 1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92"/>
              <a:ext cx="157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1693" name="Text Box 13"/>
            <p:cNvSpPr txBox="1">
              <a:spLocks noChangeArrowheads="1"/>
            </p:cNvSpPr>
            <p:nvPr/>
          </p:nvSpPr>
          <p:spPr bwMode="auto">
            <a:xfrm>
              <a:off x="4128" y="3888"/>
              <a:ext cx="1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AE1826"/>
                  </a:solidFill>
                </a:rPr>
                <a:t>PTK for KCN Nodules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780" name="Object 4"/>
          <p:cNvGraphicFramePr>
            <a:graphicFrameLocks noChangeAspect="1"/>
          </p:cNvGraphicFramePr>
          <p:nvPr>
            <p:ph/>
          </p:nvPr>
        </p:nvGraphicFramePr>
        <p:xfrm>
          <a:off x="1143000" y="1011238"/>
          <a:ext cx="7823200" cy="4992687"/>
        </p:xfrm>
        <a:graphic>
          <a:graphicData uri="http://schemas.openxmlformats.org/presentationml/2006/ole">
            <p:oleObj spid="_x0000_s75780" name="Chart" r:id="rId4" imgW="9191549" imgH="5867400" progId="MSGraph.Chart.8">
              <p:embed followColorScheme="full"/>
            </p:oleObj>
          </a:graphicData>
        </a:graphic>
      </p:graphicFrame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1524000" y="5892800"/>
            <a:ext cx="56197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chemeClr val="hlink"/>
                </a:solidFill>
              </a:rPr>
              <a:t>Table 1.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/>
              <a:t>Pre- and final post-operative BCVA.</a:t>
            </a:r>
          </a:p>
        </p:txBody>
      </p:sp>
      <p:grpSp>
        <p:nvGrpSpPr>
          <p:cNvPr id="75782" name="Group 6"/>
          <p:cNvGrpSpPr>
            <a:grpSpLocks/>
          </p:cNvGrpSpPr>
          <p:nvPr/>
        </p:nvGrpSpPr>
        <p:grpSpPr bwMode="auto">
          <a:xfrm>
            <a:off x="-14288" y="392113"/>
            <a:ext cx="8853488" cy="6542087"/>
            <a:chOff x="0" y="192"/>
            <a:chExt cx="5577" cy="4121"/>
          </a:xfrm>
        </p:grpSpPr>
        <p:pic>
          <p:nvPicPr>
            <p:cNvPr id="75783" name="Picture 7" descr="Newwillsphoto"/>
            <p:cNvPicPr>
              <a:picLocks noChangeAspect="1" noChangeArrowheads="1"/>
            </p:cNvPicPr>
            <p:nvPr/>
          </p:nvPicPr>
          <p:blipFill>
            <a:blip r:embed="rId5"/>
            <a:srcRect l="28500" t="27505" r="62740" b="14018"/>
            <a:stretch>
              <a:fillRect/>
            </a:stretch>
          </p:blipFill>
          <p:spPr bwMode="auto">
            <a:xfrm>
              <a:off x="10" y="432"/>
              <a:ext cx="614" cy="3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5784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192"/>
              <a:ext cx="157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5785" name="Text Box 9"/>
            <p:cNvSpPr txBox="1">
              <a:spLocks noChangeArrowheads="1"/>
            </p:cNvSpPr>
            <p:nvPr/>
          </p:nvSpPr>
          <p:spPr bwMode="auto">
            <a:xfrm>
              <a:off x="4128" y="3888"/>
              <a:ext cx="1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AE1826"/>
                  </a:solidFill>
                </a:rPr>
                <a:t>PTK for KCN Nodules</a:t>
              </a:r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828" name="Group 4"/>
          <p:cNvGrpSpPr>
            <a:grpSpLocks/>
          </p:cNvGrpSpPr>
          <p:nvPr/>
        </p:nvGrpSpPr>
        <p:grpSpPr bwMode="auto">
          <a:xfrm>
            <a:off x="-14288" y="392113"/>
            <a:ext cx="8853488" cy="6542087"/>
            <a:chOff x="0" y="192"/>
            <a:chExt cx="5577" cy="4121"/>
          </a:xfrm>
        </p:grpSpPr>
        <p:pic>
          <p:nvPicPr>
            <p:cNvPr id="77829" name="Picture 5" descr="Newwillsphoto"/>
            <p:cNvPicPr>
              <a:picLocks noChangeAspect="1" noChangeArrowheads="1"/>
            </p:cNvPicPr>
            <p:nvPr/>
          </p:nvPicPr>
          <p:blipFill>
            <a:blip r:embed="rId2"/>
            <a:srcRect l="28500" t="27505" r="62740" b="14018"/>
            <a:stretch>
              <a:fillRect/>
            </a:stretch>
          </p:blipFill>
          <p:spPr bwMode="auto">
            <a:xfrm>
              <a:off x="10" y="432"/>
              <a:ext cx="614" cy="3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7830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92"/>
              <a:ext cx="157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7831" name="Text Box 7"/>
            <p:cNvSpPr txBox="1">
              <a:spLocks noChangeArrowheads="1"/>
            </p:cNvSpPr>
            <p:nvPr/>
          </p:nvSpPr>
          <p:spPr bwMode="auto">
            <a:xfrm>
              <a:off x="4128" y="3888"/>
              <a:ext cx="1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AE1826"/>
                  </a:solidFill>
                </a:rPr>
                <a:t>PTK for KCN Nodules</a:t>
              </a:r>
            </a:p>
          </p:txBody>
        </p:sp>
      </p:grpSp>
      <p:sp>
        <p:nvSpPr>
          <p:cNvPr id="77832" name="Rectangle 8"/>
          <p:cNvSpPr>
            <a:spLocks noRot="1" noChangeArrowheads="1"/>
          </p:cNvSpPr>
          <p:nvPr/>
        </p:nvSpPr>
        <p:spPr bwMode="auto">
          <a:xfrm>
            <a:off x="1295400" y="7620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CONCLUSION</a:t>
            </a:r>
          </a:p>
        </p:txBody>
      </p:sp>
      <p:sp>
        <p:nvSpPr>
          <p:cNvPr id="77833" name="Rectangle 9"/>
          <p:cNvSpPr>
            <a:spLocks noRot="1" noChangeArrowheads="1"/>
          </p:cNvSpPr>
          <p:nvPr/>
        </p:nvSpPr>
        <p:spPr bwMode="auto">
          <a:xfrm>
            <a:off x="1219200" y="1828800"/>
            <a:ext cx="7086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PTK can be successful in improving CL tolerance and occasionally BCVA in patients with KCN nodules.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342900" indent="-342900" eaLnBrk="1" hangingPunct="1">
              <a:lnSpc>
                <a:spcPct val="5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The nodules typically don’t recur after PTK, and if they do, repeat PTK can be performed with good results.</a:t>
            </a:r>
          </a:p>
          <a:p>
            <a:pPr marL="342900" indent="-342900" eaLnBrk="1" hangingPunct="1">
              <a:lnSpc>
                <a:spcPct val="5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295400" y="838200"/>
            <a:ext cx="3962400" cy="1143000"/>
          </a:xfrm>
        </p:spPr>
        <p:txBody>
          <a:bodyPr/>
          <a:lstStyle/>
          <a:p>
            <a:pPr algn="l"/>
            <a:r>
              <a:rPr lang="en-US" sz="3200" b="1"/>
              <a:t>BACKGROUND</a:t>
            </a:r>
          </a:p>
        </p:txBody>
      </p:sp>
      <p:sp>
        <p:nvSpPr>
          <p:cNvPr id="5222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295400" y="1828800"/>
            <a:ext cx="74676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000"/>
              <a:t>80% of keratoconus (KCN) patients use RGPs for the correction of their vision.</a:t>
            </a:r>
          </a:p>
          <a:p>
            <a:pPr>
              <a:lnSpc>
                <a:spcPct val="50000"/>
              </a:lnSpc>
              <a:buFont typeface="Arial" charset="0"/>
              <a:buNone/>
            </a:pPr>
            <a:endParaRPr lang="en-US" sz="3000"/>
          </a:p>
          <a:p>
            <a:pPr>
              <a:lnSpc>
                <a:spcPct val="90000"/>
              </a:lnSpc>
            </a:pPr>
            <a:r>
              <a:rPr lang="en-US" sz="3000"/>
              <a:t>Apical nodules may reduce CL tolerance and patients often require corneal transplants.</a:t>
            </a:r>
          </a:p>
          <a:p>
            <a:pPr>
              <a:lnSpc>
                <a:spcPct val="50000"/>
              </a:lnSpc>
              <a:buFont typeface="Arial" charset="0"/>
              <a:buNone/>
            </a:pPr>
            <a:endParaRPr lang="en-US" sz="3000"/>
          </a:p>
          <a:p>
            <a:pPr>
              <a:lnSpc>
                <a:spcPct val="90000"/>
              </a:lnSpc>
            </a:pPr>
            <a:r>
              <a:rPr lang="en-US" sz="3000"/>
              <a:t>PTK has been demonstrated to be safe and effective for treating anterior corneal pathology.</a:t>
            </a:r>
          </a:p>
        </p:txBody>
      </p:sp>
      <p:grpSp>
        <p:nvGrpSpPr>
          <p:cNvPr id="52235" name="Group 11"/>
          <p:cNvGrpSpPr>
            <a:grpSpLocks/>
          </p:cNvGrpSpPr>
          <p:nvPr/>
        </p:nvGrpSpPr>
        <p:grpSpPr bwMode="auto">
          <a:xfrm>
            <a:off x="-14288" y="392113"/>
            <a:ext cx="8853488" cy="6542087"/>
            <a:chOff x="0" y="192"/>
            <a:chExt cx="5577" cy="4121"/>
          </a:xfrm>
        </p:grpSpPr>
        <p:pic>
          <p:nvPicPr>
            <p:cNvPr id="52229" name="Picture 5" descr="Newwillsphoto"/>
            <p:cNvPicPr>
              <a:picLocks noChangeAspect="1" noChangeArrowheads="1"/>
            </p:cNvPicPr>
            <p:nvPr/>
          </p:nvPicPr>
          <p:blipFill>
            <a:blip r:embed="rId2"/>
            <a:srcRect l="28500" t="27505" r="62740" b="14018"/>
            <a:stretch>
              <a:fillRect/>
            </a:stretch>
          </p:blipFill>
          <p:spPr bwMode="auto">
            <a:xfrm>
              <a:off x="10" y="432"/>
              <a:ext cx="614" cy="3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2230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92"/>
              <a:ext cx="157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2234" name="Text Box 10"/>
            <p:cNvSpPr txBox="1">
              <a:spLocks noChangeArrowheads="1"/>
            </p:cNvSpPr>
            <p:nvPr/>
          </p:nvSpPr>
          <p:spPr bwMode="auto">
            <a:xfrm>
              <a:off x="4128" y="3888"/>
              <a:ext cx="1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AE1826"/>
                  </a:solidFill>
                </a:rPr>
                <a:t>PTK for KCN Nodules</a:t>
              </a:r>
            </a:p>
          </p:txBody>
        </p:sp>
      </p:grpSp>
    </p:spTree>
  </p:cSld>
  <p:clrMapOvr>
    <a:masterClrMapping/>
  </p:clrMapOvr>
  <p:transition advTm="1894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Rot="1" noChangeArrowheads="1"/>
          </p:cNvSpPr>
          <p:nvPr/>
        </p:nvSpPr>
        <p:spPr bwMode="auto">
          <a:xfrm>
            <a:off x="1295400" y="8382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MATERIALS &amp; METHODS</a:t>
            </a:r>
          </a:p>
        </p:txBody>
      </p:sp>
      <p:sp>
        <p:nvSpPr>
          <p:cNvPr id="53256" name="Rectangle 8"/>
          <p:cNvSpPr>
            <a:spLocks noRot="1" noChangeArrowheads="1"/>
          </p:cNvSpPr>
          <p:nvPr/>
        </p:nvSpPr>
        <p:spPr bwMode="auto">
          <a:xfrm>
            <a:off x="1295400" y="1981200"/>
            <a:ext cx="7467600" cy="396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15 eyes of 15 patients who underwent PTK for KCN nodules with a minimum follow-up of 3 months.</a:t>
            </a:r>
          </a:p>
          <a:p>
            <a:pPr marL="342900" indent="-342900" eaLnBrk="1" hangingPunct="1">
              <a:lnSpc>
                <a:spcPct val="5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All patients were CL intolerant and showed on SLE an elevated nodule at the apex of the cone.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53264" name="Group 16"/>
          <p:cNvGrpSpPr>
            <a:grpSpLocks/>
          </p:cNvGrpSpPr>
          <p:nvPr/>
        </p:nvGrpSpPr>
        <p:grpSpPr bwMode="auto">
          <a:xfrm>
            <a:off x="-14288" y="392113"/>
            <a:ext cx="8853488" cy="6542087"/>
            <a:chOff x="0" y="192"/>
            <a:chExt cx="5577" cy="4121"/>
          </a:xfrm>
        </p:grpSpPr>
        <p:pic>
          <p:nvPicPr>
            <p:cNvPr id="53265" name="Picture 17" descr="Newwillsphoto"/>
            <p:cNvPicPr>
              <a:picLocks noChangeAspect="1" noChangeArrowheads="1"/>
            </p:cNvPicPr>
            <p:nvPr/>
          </p:nvPicPr>
          <p:blipFill>
            <a:blip r:embed="rId2"/>
            <a:srcRect l="28500" t="27505" r="62740" b="14018"/>
            <a:stretch>
              <a:fillRect/>
            </a:stretch>
          </p:blipFill>
          <p:spPr bwMode="auto">
            <a:xfrm>
              <a:off x="10" y="432"/>
              <a:ext cx="614" cy="3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3266" name="Picture 1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92"/>
              <a:ext cx="157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3267" name="Text Box 19"/>
            <p:cNvSpPr txBox="1">
              <a:spLocks noChangeArrowheads="1"/>
            </p:cNvSpPr>
            <p:nvPr/>
          </p:nvSpPr>
          <p:spPr bwMode="auto">
            <a:xfrm>
              <a:off x="4128" y="3888"/>
              <a:ext cx="1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AE1826"/>
                  </a:solidFill>
                </a:rPr>
                <a:t>PTK for KCN Nodules</a:t>
              </a:r>
            </a:p>
          </p:txBody>
        </p:sp>
      </p:grpSp>
    </p:spTree>
  </p:cSld>
  <p:clrMapOvr>
    <a:masterClrMapping/>
  </p:clrMapOvr>
  <p:transition advTm="15088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83" name="Picture 11" descr="KraimanPre1"/>
          <p:cNvPicPr>
            <a:picLocks noChangeAspect="1" noChangeArrowheads="1"/>
          </p:cNvPicPr>
          <p:nvPr/>
        </p:nvPicPr>
        <p:blipFill>
          <a:blip r:embed="rId2" cstate="print"/>
          <a:srcRect l="11868" r="13165" b="7050"/>
          <a:stretch>
            <a:fillRect/>
          </a:stretch>
        </p:blipFill>
        <p:spPr bwMode="auto">
          <a:xfrm>
            <a:off x="1601788" y="1292225"/>
            <a:ext cx="5180012" cy="4270375"/>
          </a:xfrm>
          <a:prstGeom prst="rect">
            <a:avLst/>
          </a:prstGeom>
          <a:noFill/>
        </p:spPr>
      </p:pic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1524000" y="5562600"/>
            <a:ext cx="5562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200"/>
              <a:t>Slit lamp frontal view showing an untreated elevated apical nodule. </a:t>
            </a:r>
          </a:p>
        </p:txBody>
      </p:sp>
      <p:grpSp>
        <p:nvGrpSpPr>
          <p:cNvPr id="54289" name="Group 17"/>
          <p:cNvGrpSpPr>
            <a:grpSpLocks/>
          </p:cNvGrpSpPr>
          <p:nvPr/>
        </p:nvGrpSpPr>
        <p:grpSpPr bwMode="auto">
          <a:xfrm>
            <a:off x="-14288" y="392113"/>
            <a:ext cx="8853488" cy="6542087"/>
            <a:chOff x="0" y="192"/>
            <a:chExt cx="5577" cy="4121"/>
          </a:xfrm>
        </p:grpSpPr>
        <p:pic>
          <p:nvPicPr>
            <p:cNvPr id="54290" name="Picture 18" descr="Newwillsphoto"/>
            <p:cNvPicPr>
              <a:picLocks noChangeAspect="1" noChangeArrowheads="1"/>
            </p:cNvPicPr>
            <p:nvPr/>
          </p:nvPicPr>
          <p:blipFill>
            <a:blip r:embed="rId3"/>
            <a:srcRect l="28500" t="27505" r="62740" b="14018"/>
            <a:stretch>
              <a:fillRect/>
            </a:stretch>
          </p:blipFill>
          <p:spPr bwMode="auto">
            <a:xfrm>
              <a:off x="10" y="432"/>
              <a:ext cx="614" cy="3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4291" name="Picture 19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192"/>
              <a:ext cx="157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4292" name="Text Box 20"/>
            <p:cNvSpPr txBox="1">
              <a:spLocks noChangeArrowheads="1"/>
            </p:cNvSpPr>
            <p:nvPr/>
          </p:nvSpPr>
          <p:spPr bwMode="auto">
            <a:xfrm>
              <a:off x="4128" y="3888"/>
              <a:ext cx="1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AE1826"/>
                  </a:solidFill>
                </a:rPr>
                <a:t>PTK for KCN Nodules</a:t>
              </a:r>
            </a:p>
          </p:txBody>
        </p:sp>
      </p:grpSp>
    </p:spTree>
  </p:cSld>
  <p:clrMapOvr>
    <a:masterClrMapping/>
  </p:clrMapOvr>
  <p:transition advTm="8272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4" name="Picture 4" descr="KraimanPre2"/>
          <p:cNvPicPr>
            <a:picLocks noChangeAspect="1" noChangeArrowheads="1"/>
          </p:cNvPicPr>
          <p:nvPr/>
        </p:nvPicPr>
        <p:blipFill>
          <a:blip r:embed="rId2" cstate="print"/>
          <a:srcRect l="8264" r="10037"/>
          <a:stretch>
            <a:fillRect/>
          </a:stretch>
        </p:blipFill>
        <p:spPr bwMode="auto">
          <a:xfrm>
            <a:off x="1600200" y="1295400"/>
            <a:ext cx="5181600" cy="4267200"/>
          </a:xfrm>
          <a:prstGeom prst="rect">
            <a:avLst/>
          </a:prstGeom>
          <a:noFill/>
        </p:spPr>
      </p:pic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1524000" y="5562600"/>
            <a:ext cx="6096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200"/>
              <a:t>Slit lamp side view of the same nodule</a:t>
            </a:r>
          </a:p>
        </p:txBody>
      </p:sp>
      <p:grpSp>
        <p:nvGrpSpPr>
          <p:cNvPr id="56330" name="Group 10"/>
          <p:cNvGrpSpPr>
            <a:grpSpLocks/>
          </p:cNvGrpSpPr>
          <p:nvPr/>
        </p:nvGrpSpPr>
        <p:grpSpPr bwMode="auto">
          <a:xfrm>
            <a:off x="-14288" y="392113"/>
            <a:ext cx="8853488" cy="6542087"/>
            <a:chOff x="0" y="192"/>
            <a:chExt cx="5577" cy="4121"/>
          </a:xfrm>
        </p:grpSpPr>
        <p:pic>
          <p:nvPicPr>
            <p:cNvPr id="56331" name="Picture 11" descr="Newwillsphoto"/>
            <p:cNvPicPr>
              <a:picLocks noChangeAspect="1" noChangeArrowheads="1"/>
            </p:cNvPicPr>
            <p:nvPr/>
          </p:nvPicPr>
          <p:blipFill>
            <a:blip r:embed="rId3"/>
            <a:srcRect l="28500" t="27505" r="62740" b="14018"/>
            <a:stretch>
              <a:fillRect/>
            </a:stretch>
          </p:blipFill>
          <p:spPr bwMode="auto">
            <a:xfrm>
              <a:off x="10" y="432"/>
              <a:ext cx="614" cy="3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6332" name="Picture 1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192"/>
              <a:ext cx="157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6333" name="Text Box 13"/>
            <p:cNvSpPr txBox="1">
              <a:spLocks noChangeArrowheads="1"/>
            </p:cNvSpPr>
            <p:nvPr/>
          </p:nvSpPr>
          <p:spPr bwMode="auto">
            <a:xfrm>
              <a:off x="4128" y="3888"/>
              <a:ext cx="1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AE1826"/>
                  </a:solidFill>
                </a:rPr>
                <a:t>PTK for KCN Nodules</a:t>
              </a:r>
            </a:p>
          </p:txBody>
        </p:sp>
      </p:grpSp>
    </p:spTree>
  </p:cSld>
  <p:clrMapOvr>
    <a:masterClrMapping/>
  </p:clrMapOvr>
  <p:transition advTm="2768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Rot="1" noChangeArrowheads="1"/>
          </p:cNvSpPr>
          <p:nvPr/>
        </p:nvSpPr>
        <p:spPr bwMode="auto">
          <a:xfrm>
            <a:off x="1295400" y="8382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MATERIALS &amp; METHODS</a:t>
            </a:r>
          </a:p>
        </p:txBody>
      </p:sp>
      <p:sp>
        <p:nvSpPr>
          <p:cNvPr id="57349" name="Rectangle 5"/>
          <p:cNvSpPr>
            <a:spLocks noRot="1" noChangeArrowheads="1"/>
          </p:cNvSpPr>
          <p:nvPr/>
        </p:nvSpPr>
        <p:spPr bwMode="auto">
          <a:xfrm>
            <a:off x="1295400" y="1981200"/>
            <a:ext cx="7620000" cy="396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Preoperative BCVA, method of correction and corneal topography were assessed in all patients.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342900" indent="-342900" eaLnBrk="1" hangingPunct="1">
              <a:lnSpc>
                <a:spcPct val="5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</a:rPr>
              <a:t>Postoperative pain, epithelial defect size, days to healing, method of correction and visual outcome were evaluated.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endParaRPr lang="en-US" sz="3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57354" name="Group 10"/>
          <p:cNvGrpSpPr>
            <a:grpSpLocks/>
          </p:cNvGrpSpPr>
          <p:nvPr/>
        </p:nvGrpSpPr>
        <p:grpSpPr bwMode="auto">
          <a:xfrm>
            <a:off x="-14288" y="392113"/>
            <a:ext cx="8853488" cy="6542087"/>
            <a:chOff x="0" y="192"/>
            <a:chExt cx="5577" cy="4121"/>
          </a:xfrm>
        </p:grpSpPr>
        <p:pic>
          <p:nvPicPr>
            <p:cNvPr id="57355" name="Picture 11" descr="Newwillsphoto"/>
            <p:cNvPicPr>
              <a:picLocks noChangeAspect="1" noChangeArrowheads="1"/>
            </p:cNvPicPr>
            <p:nvPr/>
          </p:nvPicPr>
          <p:blipFill>
            <a:blip r:embed="rId2"/>
            <a:srcRect l="28500" t="27505" r="62740" b="14018"/>
            <a:stretch>
              <a:fillRect/>
            </a:stretch>
          </p:blipFill>
          <p:spPr bwMode="auto">
            <a:xfrm>
              <a:off x="10" y="432"/>
              <a:ext cx="614" cy="3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356" name="Picture 1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92"/>
              <a:ext cx="157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7357" name="Text Box 13"/>
            <p:cNvSpPr txBox="1">
              <a:spLocks noChangeArrowheads="1"/>
            </p:cNvSpPr>
            <p:nvPr/>
          </p:nvSpPr>
          <p:spPr bwMode="auto">
            <a:xfrm>
              <a:off x="4128" y="3888"/>
              <a:ext cx="1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AE1826"/>
                  </a:solidFill>
                </a:rPr>
                <a:t>PTK for KCN Nodules</a:t>
              </a:r>
            </a:p>
          </p:txBody>
        </p:sp>
      </p:grpSp>
    </p:spTree>
  </p:cSld>
  <p:clrMapOvr>
    <a:masterClrMapping/>
  </p:clrMapOvr>
  <p:transition advTm="13264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34" name="Rectangle 1366"/>
          <p:cNvSpPr>
            <a:spLocks noRot="1" noChangeArrowheads="1"/>
          </p:cNvSpPr>
          <p:nvPr/>
        </p:nvSpPr>
        <p:spPr bwMode="auto">
          <a:xfrm>
            <a:off x="1295400" y="8382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PTK PROCEDURE</a:t>
            </a:r>
          </a:p>
        </p:txBody>
      </p:sp>
      <p:sp>
        <p:nvSpPr>
          <p:cNvPr id="59735" name="Rectangle 1367"/>
          <p:cNvSpPr>
            <a:spLocks noRot="1" noChangeArrowheads="1"/>
          </p:cNvSpPr>
          <p:nvPr/>
        </p:nvSpPr>
        <p:spPr bwMode="auto">
          <a:xfrm>
            <a:off x="1295400" y="1752600"/>
            <a:ext cx="7467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epithelium and the bulk of the nodule are removed with a blade.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Excimer laser is used to remove the rest of the nodule and smooth the surface.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Postoperative topical </a:t>
            </a:r>
            <a:r>
              <a:rPr 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antibiotics 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and oral pain </a:t>
            </a:r>
            <a:r>
              <a:rPr 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meds 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are prescribed to all patients.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59736" name="Group 1368"/>
          <p:cNvGrpSpPr>
            <a:grpSpLocks/>
          </p:cNvGrpSpPr>
          <p:nvPr/>
        </p:nvGrpSpPr>
        <p:grpSpPr bwMode="auto">
          <a:xfrm>
            <a:off x="-14288" y="392113"/>
            <a:ext cx="8853488" cy="6542087"/>
            <a:chOff x="0" y="192"/>
            <a:chExt cx="5577" cy="4121"/>
          </a:xfrm>
        </p:grpSpPr>
        <p:pic>
          <p:nvPicPr>
            <p:cNvPr id="59737" name="Picture 1369" descr="Newwillsphoto"/>
            <p:cNvPicPr>
              <a:picLocks noChangeAspect="1" noChangeArrowheads="1"/>
            </p:cNvPicPr>
            <p:nvPr/>
          </p:nvPicPr>
          <p:blipFill>
            <a:blip r:embed="rId2"/>
            <a:srcRect l="28500" t="27505" r="62740" b="14018"/>
            <a:stretch>
              <a:fillRect/>
            </a:stretch>
          </p:blipFill>
          <p:spPr bwMode="auto">
            <a:xfrm>
              <a:off x="10" y="432"/>
              <a:ext cx="614" cy="3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9738" name="Picture 1370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92"/>
              <a:ext cx="157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9739" name="Text Box 1371"/>
            <p:cNvSpPr txBox="1">
              <a:spLocks noChangeArrowheads="1"/>
            </p:cNvSpPr>
            <p:nvPr/>
          </p:nvSpPr>
          <p:spPr bwMode="auto">
            <a:xfrm>
              <a:off x="4128" y="3888"/>
              <a:ext cx="1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AE1826"/>
                  </a:solidFill>
                </a:rPr>
                <a:t>PTK for KCN Nodules</a:t>
              </a:r>
            </a:p>
          </p:txBody>
        </p:sp>
      </p:grpSp>
    </p:spTree>
  </p:cSld>
  <p:clrMapOvr>
    <a:masterClrMapping/>
  </p:clrMapOvr>
  <p:transition advTm="14704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2" descr="KraimanPre1"/>
          <p:cNvPicPr>
            <a:picLocks noChangeAspect="1" noChangeArrowheads="1"/>
          </p:cNvPicPr>
          <p:nvPr/>
        </p:nvPicPr>
        <p:blipFill>
          <a:blip r:embed="rId2" cstate="print"/>
          <a:srcRect l="11868" r="13165" b="7050"/>
          <a:stretch>
            <a:fillRect/>
          </a:stretch>
        </p:blipFill>
        <p:spPr bwMode="auto">
          <a:xfrm>
            <a:off x="1601788" y="1292225"/>
            <a:ext cx="5180012" cy="4270375"/>
          </a:xfrm>
          <a:prstGeom prst="rect">
            <a:avLst/>
          </a:prstGeom>
          <a:noFill/>
        </p:spPr>
      </p:pic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1524000" y="5562600"/>
            <a:ext cx="5562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200"/>
              <a:t>Slit lamp frontal view showing an untreated elevated apical nodule. </a:t>
            </a:r>
          </a:p>
        </p:txBody>
      </p:sp>
      <p:grpSp>
        <p:nvGrpSpPr>
          <p:cNvPr id="79876" name="Group 4"/>
          <p:cNvGrpSpPr>
            <a:grpSpLocks/>
          </p:cNvGrpSpPr>
          <p:nvPr/>
        </p:nvGrpSpPr>
        <p:grpSpPr bwMode="auto">
          <a:xfrm>
            <a:off x="-14288" y="392113"/>
            <a:ext cx="8853488" cy="6542087"/>
            <a:chOff x="0" y="192"/>
            <a:chExt cx="5577" cy="4121"/>
          </a:xfrm>
        </p:grpSpPr>
        <p:pic>
          <p:nvPicPr>
            <p:cNvPr id="79877" name="Picture 5" descr="Newwillsphoto"/>
            <p:cNvPicPr>
              <a:picLocks noChangeAspect="1" noChangeArrowheads="1"/>
            </p:cNvPicPr>
            <p:nvPr/>
          </p:nvPicPr>
          <p:blipFill>
            <a:blip r:embed="rId3"/>
            <a:srcRect l="28500" t="27505" r="62740" b="14018"/>
            <a:stretch>
              <a:fillRect/>
            </a:stretch>
          </p:blipFill>
          <p:spPr bwMode="auto">
            <a:xfrm>
              <a:off x="10" y="432"/>
              <a:ext cx="614" cy="3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9878" name="Picture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192"/>
              <a:ext cx="157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9879" name="Text Box 7"/>
            <p:cNvSpPr txBox="1">
              <a:spLocks noChangeArrowheads="1"/>
            </p:cNvSpPr>
            <p:nvPr/>
          </p:nvSpPr>
          <p:spPr bwMode="auto">
            <a:xfrm>
              <a:off x="4128" y="3888"/>
              <a:ext cx="1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AE1826"/>
                  </a:solidFill>
                </a:rPr>
                <a:t>PTK for KCN Nodules</a:t>
              </a:r>
            </a:p>
          </p:txBody>
        </p:sp>
      </p:grpSp>
    </p:spTree>
  </p:cSld>
  <p:clrMapOvr>
    <a:masterClrMapping/>
  </p:clrMapOvr>
  <p:transition advTm="304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1524000" y="5562600"/>
            <a:ext cx="5257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200"/>
              <a:t>Slit lamp frontal view showing the same nodule 1 week after PTK treatment. </a:t>
            </a:r>
          </a:p>
        </p:txBody>
      </p:sp>
      <p:grpSp>
        <p:nvGrpSpPr>
          <p:cNvPr id="66566" name="Group 6"/>
          <p:cNvGrpSpPr>
            <a:grpSpLocks/>
          </p:cNvGrpSpPr>
          <p:nvPr/>
        </p:nvGrpSpPr>
        <p:grpSpPr bwMode="auto">
          <a:xfrm>
            <a:off x="-14288" y="392113"/>
            <a:ext cx="8853488" cy="6542087"/>
            <a:chOff x="0" y="192"/>
            <a:chExt cx="5577" cy="4121"/>
          </a:xfrm>
        </p:grpSpPr>
        <p:pic>
          <p:nvPicPr>
            <p:cNvPr id="66567" name="Picture 7" descr="Newwillsphoto"/>
            <p:cNvPicPr>
              <a:picLocks noChangeAspect="1" noChangeArrowheads="1"/>
            </p:cNvPicPr>
            <p:nvPr/>
          </p:nvPicPr>
          <p:blipFill>
            <a:blip r:embed="rId2"/>
            <a:srcRect l="28500" t="27505" r="62740" b="14018"/>
            <a:stretch>
              <a:fillRect/>
            </a:stretch>
          </p:blipFill>
          <p:spPr bwMode="auto">
            <a:xfrm>
              <a:off x="10" y="432"/>
              <a:ext cx="614" cy="3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6568" name="Picture 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92"/>
              <a:ext cx="1572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6569" name="Text Box 9"/>
            <p:cNvSpPr txBox="1">
              <a:spLocks noChangeArrowheads="1"/>
            </p:cNvSpPr>
            <p:nvPr/>
          </p:nvSpPr>
          <p:spPr bwMode="auto">
            <a:xfrm>
              <a:off x="4128" y="3888"/>
              <a:ext cx="1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AE1826"/>
                  </a:solidFill>
                </a:rPr>
                <a:t>PTK for KCN Nodules</a:t>
              </a:r>
            </a:p>
          </p:txBody>
        </p:sp>
      </p:grpSp>
      <p:pic>
        <p:nvPicPr>
          <p:cNvPr id="66570" name="Picture 10" descr="KraimanPost1"/>
          <p:cNvPicPr>
            <a:picLocks noChangeAspect="1" noChangeArrowheads="1"/>
          </p:cNvPicPr>
          <p:nvPr/>
        </p:nvPicPr>
        <p:blipFill>
          <a:blip r:embed="rId4" cstate="print"/>
          <a:srcRect l="10715" r="11754" b="3320"/>
          <a:stretch>
            <a:fillRect/>
          </a:stretch>
        </p:blipFill>
        <p:spPr bwMode="auto">
          <a:xfrm>
            <a:off x="1600200" y="1295400"/>
            <a:ext cx="5181600" cy="4295775"/>
          </a:xfrm>
          <a:prstGeom prst="rect">
            <a:avLst/>
          </a:prstGeom>
          <a:noFill/>
        </p:spPr>
      </p:pic>
    </p:spTree>
  </p:cSld>
  <p:clrMapOvr>
    <a:masterClrMapping/>
  </p:clrMapOvr>
  <p:transition advTm="52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heme/theme1.xml><?xml version="1.0" encoding="utf-8"?>
<a:theme xmlns:a="http://schemas.openxmlformats.org/drawingml/2006/main" name="Compass">
  <a:themeElements>
    <a:clrScheme name="Compass 3">
      <a:dk1>
        <a:srgbClr val="860000"/>
      </a:dk1>
      <a:lt1>
        <a:srgbClr val="FFFFFF"/>
      </a:lt1>
      <a:dk2>
        <a:srgbClr val="800000"/>
      </a:dk2>
      <a:lt2>
        <a:srgbClr val="FFFFCC"/>
      </a:lt2>
      <a:accent1>
        <a:srgbClr val="FF6600"/>
      </a:accent1>
      <a:accent2>
        <a:srgbClr val="FF9933"/>
      </a:accent2>
      <a:accent3>
        <a:srgbClr val="C0AAAA"/>
      </a:accent3>
      <a:accent4>
        <a:srgbClr val="DADADA"/>
      </a:accent4>
      <a:accent5>
        <a:srgbClr val="FFB8AA"/>
      </a:accent5>
      <a:accent6>
        <a:srgbClr val="E78A2D"/>
      </a:accent6>
      <a:hlink>
        <a:srgbClr val="FFCC00"/>
      </a:hlink>
      <a:folHlink>
        <a:srgbClr val="CC99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944</TotalTime>
  <Words>532</Words>
  <Application>Microsoft PowerPoint</Application>
  <PresentationFormat>On-screen Show (4:3)</PresentationFormat>
  <Paragraphs>64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Compass</vt:lpstr>
      <vt:lpstr>Chart</vt:lpstr>
      <vt:lpstr>Excimer Laser  Phototherapeutic Keratectomy for Keratoconus Nodules</vt:lpstr>
      <vt:lpstr>BACKGROUND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Wills Eye Hospital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Excimer Laser Phototherapeutic Keratectomy for Keratoconus Nodules</dc:title>
  <dc:creator>wil-library</dc:creator>
  <cp:lastModifiedBy>Valued Acer Customer</cp:lastModifiedBy>
  <cp:revision>17</cp:revision>
  <dcterms:created xsi:type="dcterms:W3CDTF">2008-02-18T15:46:05Z</dcterms:created>
  <dcterms:modified xsi:type="dcterms:W3CDTF">2008-03-10T14:04:54Z</dcterms:modified>
</cp:coreProperties>
</file>