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4" r:id="rId2"/>
    <p:sldId id="260" r:id="rId3"/>
    <p:sldId id="265" r:id="rId4"/>
    <p:sldId id="259" r:id="rId5"/>
    <p:sldId id="264" r:id="rId6"/>
    <p:sldId id="269" r:id="rId7"/>
    <p:sldId id="272" r:id="rId8"/>
    <p:sldId id="263" r:id="rId9"/>
    <p:sldId id="262" r:id="rId10"/>
    <p:sldId id="268" r:id="rId11"/>
    <p:sldId id="267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9836017119481693E-2"/>
          <c:y val="4.6227930209164381E-2"/>
          <c:w val="0.74797557399919601"/>
          <c:h val="0.8069641680252523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KCN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Sheet1!$A$2:$A$6</c:f>
              <c:strCache>
                <c:ptCount val="5"/>
                <c:pt idx="0">
                  <c:v>Superior Thickness</c:v>
                </c:pt>
                <c:pt idx="1">
                  <c:v>Inferior Thickness</c:v>
                </c:pt>
                <c:pt idx="2">
                  <c:v>Central Thickness</c:v>
                </c:pt>
                <c:pt idx="3">
                  <c:v>Temporal Thickness</c:v>
                </c:pt>
                <c:pt idx="4">
                  <c:v>Nasla Thickness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633</c:v>
                </c:pt>
                <c:pt idx="1">
                  <c:v>557</c:v>
                </c:pt>
                <c:pt idx="2">
                  <c:v>498</c:v>
                </c:pt>
                <c:pt idx="3">
                  <c:v>582</c:v>
                </c:pt>
                <c:pt idx="4">
                  <c:v>603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Normals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Sheet1!$A$2:$A$6</c:f>
              <c:strCache>
                <c:ptCount val="5"/>
                <c:pt idx="0">
                  <c:v>Superior Thickness</c:v>
                </c:pt>
                <c:pt idx="1">
                  <c:v>Inferior Thickness</c:v>
                </c:pt>
                <c:pt idx="2">
                  <c:v>Central Thickness</c:v>
                </c:pt>
                <c:pt idx="3">
                  <c:v>Temporal Thickness</c:v>
                </c:pt>
                <c:pt idx="4">
                  <c:v>Nasla Thickness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659</c:v>
                </c:pt>
                <c:pt idx="1">
                  <c:v>625</c:v>
                </c:pt>
                <c:pt idx="2">
                  <c:v>550</c:v>
                </c:pt>
                <c:pt idx="3">
                  <c:v>587</c:v>
                </c:pt>
                <c:pt idx="4">
                  <c:v>610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Superior Thickness</c:v>
                </c:pt>
                <c:pt idx="1">
                  <c:v>Inferior Thickness</c:v>
                </c:pt>
                <c:pt idx="2">
                  <c:v>Central Thickness</c:v>
                </c:pt>
                <c:pt idx="3">
                  <c:v>Temporal Thickness</c:v>
                </c:pt>
                <c:pt idx="4">
                  <c:v>Nasla Thickness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axId val="73134464"/>
        <c:axId val="92050176"/>
      </c:barChart>
      <c:catAx>
        <c:axId val="73134464"/>
        <c:scaling>
          <c:orientation val="minMax"/>
        </c:scaling>
        <c:axPos val="b"/>
        <c:tickLblPos val="nextTo"/>
        <c:crossAx val="92050176"/>
        <c:crosses val="autoZero"/>
        <c:auto val="1"/>
        <c:lblAlgn val="ctr"/>
        <c:lblOffset val="100"/>
      </c:catAx>
      <c:valAx>
        <c:axId val="92050176"/>
        <c:scaling>
          <c:orientation val="minMax"/>
        </c:scaling>
        <c:axPos val="l"/>
        <c:majorGridlines/>
        <c:numFmt formatCode="General" sourceLinked="1"/>
        <c:tickLblPos val="nextTo"/>
        <c:crossAx val="7313446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Normals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Sheet1!$A$2:$A$4</c:f>
              <c:strCache>
                <c:ptCount val="3"/>
                <c:pt idx="0">
                  <c:v>Volume @ 3mm</c:v>
                </c:pt>
                <c:pt idx="1">
                  <c:v>Volume @ 5mm</c:v>
                </c:pt>
                <c:pt idx="2">
                  <c:v>Volume @ 7mm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3.97</c:v>
                </c:pt>
                <c:pt idx="1">
                  <c:v>11.6</c:v>
                </c:pt>
                <c:pt idx="2">
                  <c:v>24.8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KCN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Sheet1!$A$2:$A$4</c:f>
              <c:strCache>
                <c:ptCount val="3"/>
                <c:pt idx="0">
                  <c:v>Volume @ 3mm</c:v>
                </c:pt>
                <c:pt idx="1">
                  <c:v>Volume @ 5mm</c:v>
                </c:pt>
                <c:pt idx="2">
                  <c:v>Volume @ 7mm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3.5750000000000002</c:v>
                </c:pt>
                <c:pt idx="1">
                  <c:v>10.66</c:v>
                </c:pt>
                <c:pt idx="2">
                  <c:v>23.25</c:v>
                </c:pt>
              </c:numCache>
            </c:numRef>
          </c:val>
        </c:ser>
        <c:shape val="cylinder"/>
        <c:axId val="92039808"/>
        <c:axId val="92585984"/>
        <c:axId val="0"/>
      </c:bar3DChart>
      <c:catAx>
        <c:axId val="92039808"/>
        <c:scaling>
          <c:orientation val="minMax"/>
        </c:scaling>
        <c:axPos val="b"/>
        <c:tickLblPos val="nextTo"/>
        <c:crossAx val="92585984"/>
        <c:crosses val="autoZero"/>
        <c:auto val="1"/>
        <c:lblAlgn val="ctr"/>
        <c:lblOffset val="100"/>
      </c:catAx>
      <c:valAx>
        <c:axId val="92585984"/>
        <c:scaling>
          <c:orientation val="minMax"/>
        </c:scaling>
        <c:axPos val="l"/>
        <c:majorGridlines/>
        <c:numFmt formatCode="General" sourceLinked="1"/>
        <c:tickLblPos val="nextTo"/>
        <c:crossAx val="92039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0.24468</cdr:x>
      <cdr:y>0.51777</cdr:y>
    </cdr:from>
    <cdr:to>
      <cdr:x>0.28723</cdr:x>
      <cdr:y>0.56345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2600" y="2590800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tx1"/>
              </a:solidFill>
            </a:rPr>
            <a:t>*</a:t>
          </a:r>
          <a:endParaRPr lang="en-US" sz="2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0.42553</cdr:x>
      <cdr:y>0.35025</cdr:y>
    </cdr:from>
    <cdr:to>
      <cdr:x>0.48936</cdr:x>
      <cdr:y>0.4264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48000" y="1752600"/>
          <a:ext cx="457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*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0.62766</cdr:x>
      <cdr:y>0.03046</cdr:y>
    </cdr:from>
    <cdr:to>
      <cdr:x>0.68085</cdr:x>
      <cdr:y>0.1066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95800" y="152400"/>
          <a:ext cx="381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t</a:t>
          </a:r>
          <a:endParaRPr lang="en-US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A62F9-A5A6-49E0-AD2C-CBB1353BC2D1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DEB4C-E48C-45C6-8E4A-ACB8AC42F0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DEB4C-E48C-45C6-8E4A-ACB8AC42F0E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FD4A55-3BA6-45CD-9876-58840819ECBC}" type="datetimeFigureOut">
              <a:rPr lang="en-US" smtClean="0"/>
              <a:t>3/17/2008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F8E13D-9E33-4FD5-9B73-9021AC23CFF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21_rainbow_blue_sky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225"/>
            <a:ext cx="10287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229600" cy="3581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Corneal thickness profiles of normal and </a:t>
            </a:r>
            <a:r>
              <a:rPr lang="en-US" sz="5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keratoconic</a:t>
            </a:r>
            <a:r>
              <a:rPr lang="en-US" sz="5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eyes on the </a:t>
            </a:r>
            <a:r>
              <a:rPr lang="en-US" sz="5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Pentacam</a:t>
            </a:r>
            <a:r>
              <a:rPr lang="en-US" sz="5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tomography system</a:t>
            </a:r>
            <a:endParaRPr lang="en-US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body" idx="1"/>
          </p:nvPr>
        </p:nvSpPr>
        <p:spPr>
          <a:xfrm>
            <a:off x="457200" y="4724400"/>
            <a:ext cx="8686800" cy="2133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Mehdi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Ghajarnia</a:t>
            </a:r>
            <a:r>
              <a:rPr lang="en-US" sz="2800" b="1" dirty="0" smtClean="0">
                <a:solidFill>
                  <a:srgbClr val="FFC000"/>
                </a:solidFill>
              </a:rPr>
              <a:t>, MD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Mark Mifflin, MD</a:t>
            </a:r>
          </a:p>
          <a:p>
            <a:pPr algn="ctr"/>
            <a:r>
              <a:rPr lang="en-US" dirty="0" smtClean="0"/>
              <a:t>John A. Moran Eye Center</a:t>
            </a:r>
          </a:p>
          <a:p>
            <a:pPr algn="ctr"/>
            <a:r>
              <a:rPr lang="en-US" dirty="0" smtClean="0"/>
              <a:t>University of Utah</a:t>
            </a:r>
          </a:p>
          <a:p>
            <a:pPr algn="ctr"/>
            <a:r>
              <a:rPr lang="en-US" dirty="0" smtClean="0"/>
              <a:t>Salt Lake City, Utah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21_rainbow_blue_sky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87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err="1" smtClean="0">
                <a:solidFill>
                  <a:srgbClr val="FFCC00"/>
                </a:solidFill>
              </a:rPr>
              <a:t>Pentacam</a:t>
            </a:r>
            <a:r>
              <a:rPr lang="en-US" dirty="0" smtClean="0">
                <a:solidFill>
                  <a:srgbClr val="FFCC00"/>
                </a:solidFill>
              </a:rPr>
              <a:t> Volume Parameters: 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err="1" smtClean="0">
                <a:solidFill>
                  <a:srgbClr val="FFCC00"/>
                </a:solidFill>
              </a:rPr>
              <a:t>Normals</a:t>
            </a:r>
            <a:r>
              <a:rPr lang="en-US" dirty="0" smtClean="0">
                <a:solidFill>
                  <a:srgbClr val="FFCC00"/>
                </a:solidFill>
              </a:rPr>
              <a:t> vs. KCN </a:t>
            </a:r>
            <a:endParaRPr lang="en-US" dirty="0" smtClean="0">
              <a:solidFill>
                <a:srgbClr val="FFCC00"/>
              </a:solidFill>
            </a:endParaRP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686800" cy="5745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1066800" y="1447800"/>
          <a:ext cx="71628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5791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p&lt;0.001</a:t>
            </a:r>
          </a:p>
          <a:p>
            <a:r>
              <a:rPr lang="en-US" dirty="0" smtClean="0">
                <a:latin typeface="Arial Rounded MT Bold" pitchFamily="34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  P=0.001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21_rainbow_blue_sky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87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CC00"/>
                </a:solidFill>
              </a:rPr>
              <a:t>Pentacam</a:t>
            </a:r>
            <a:r>
              <a:rPr lang="en-US" dirty="0" smtClean="0">
                <a:solidFill>
                  <a:srgbClr val="FFCC00"/>
                </a:solidFill>
              </a:rPr>
              <a:t> Study Conclusions:</a:t>
            </a:r>
            <a:endParaRPr lang="en-US" dirty="0" smtClean="0">
              <a:solidFill>
                <a:srgbClr val="FFCC00"/>
              </a:solidFill>
            </a:endParaRP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200" dirty="0" smtClean="0"/>
              <a:t>Using the </a:t>
            </a:r>
            <a:r>
              <a:rPr lang="en-US" sz="2200" dirty="0" err="1" smtClean="0"/>
              <a:t>Pentacam</a:t>
            </a:r>
            <a:r>
              <a:rPr lang="en-US" sz="2200" dirty="0" smtClean="0"/>
              <a:t> tomography system, characteristic patterns of </a:t>
            </a:r>
            <a:r>
              <a:rPr lang="en-US" sz="2200" dirty="0" err="1" smtClean="0"/>
              <a:t>keratometry</a:t>
            </a:r>
            <a:r>
              <a:rPr lang="en-US" sz="2200" dirty="0" smtClean="0"/>
              <a:t> &amp; thickness were described in a normal </a:t>
            </a:r>
            <a:r>
              <a:rPr lang="en-US" sz="2200" dirty="0" smtClean="0"/>
              <a:t>&amp; </a:t>
            </a:r>
            <a:r>
              <a:rPr lang="en-US" sz="2200" dirty="0" err="1" smtClean="0"/>
              <a:t>keratoconic</a:t>
            </a:r>
            <a:r>
              <a:rPr lang="en-US" sz="2200" dirty="0" smtClean="0"/>
              <a:t> </a:t>
            </a:r>
            <a:r>
              <a:rPr lang="en-US" sz="2200" dirty="0" smtClean="0"/>
              <a:t>patient population.  These were consistent with past observations using other technologies. 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 </a:t>
            </a:r>
            <a:r>
              <a:rPr lang="en-US" sz="2200" dirty="0" smtClean="0"/>
              <a:t>Notably, the </a:t>
            </a:r>
            <a:r>
              <a:rPr lang="en-US" sz="2200" dirty="0" smtClean="0"/>
              <a:t>superior </a:t>
            </a:r>
            <a:r>
              <a:rPr lang="en-US" sz="2200" dirty="0" smtClean="0"/>
              <a:t>to </a:t>
            </a:r>
            <a:r>
              <a:rPr lang="en-US" sz="2200" dirty="0" smtClean="0"/>
              <a:t>inferior </a:t>
            </a:r>
            <a:r>
              <a:rPr lang="en-US" sz="2200" dirty="0" smtClean="0"/>
              <a:t>corneal </a:t>
            </a:r>
            <a:r>
              <a:rPr lang="en-US" sz="2200" dirty="0" smtClean="0"/>
              <a:t>thickness relationship (S/I) </a:t>
            </a:r>
            <a:r>
              <a:rPr lang="en-US" sz="2200" dirty="0" smtClean="0"/>
              <a:t>was accentuated in </a:t>
            </a:r>
            <a:r>
              <a:rPr lang="en-US" sz="2200" dirty="0" err="1" smtClean="0"/>
              <a:t>keratoconic</a:t>
            </a:r>
            <a:r>
              <a:rPr lang="en-US" sz="2200" dirty="0" smtClean="0"/>
              <a:t> </a:t>
            </a:r>
            <a:r>
              <a:rPr lang="en-US" sz="2200" dirty="0" smtClean="0"/>
              <a:t>eyes &amp; statistically significant.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 </a:t>
            </a:r>
            <a:r>
              <a:rPr lang="en-US" sz="2200" dirty="0" smtClean="0"/>
              <a:t>Contrary to previous findings with </a:t>
            </a:r>
            <a:r>
              <a:rPr lang="en-US" sz="2200" dirty="0" err="1" smtClean="0"/>
              <a:t>Orbscan</a:t>
            </a:r>
            <a:r>
              <a:rPr lang="en-US" sz="2200" dirty="0" smtClean="0"/>
              <a:t> tomography, no significant difference was found in the </a:t>
            </a:r>
            <a:r>
              <a:rPr lang="en-US" sz="2200" dirty="0" smtClean="0"/>
              <a:t>central to inferior C/I </a:t>
            </a:r>
            <a:r>
              <a:rPr lang="en-US" sz="2200" dirty="0" smtClean="0"/>
              <a:t>ratio between these groups.  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Volume </a:t>
            </a:r>
            <a:r>
              <a:rPr lang="en-US" sz="2200" dirty="0" smtClean="0"/>
              <a:t>measurements </a:t>
            </a:r>
            <a:r>
              <a:rPr lang="en-US" sz="2200" dirty="0" smtClean="0"/>
              <a:t>from the </a:t>
            </a:r>
            <a:r>
              <a:rPr lang="en-US" sz="2200" dirty="0" err="1" smtClean="0"/>
              <a:t>Pentacam</a:t>
            </a:r>
            <a:r>
              <a:rPr lang="en-US" sz="2200" dirty="0" smtClean="0"/>
              <a:t> system may also </a:t>
            </a:r>
            <a:r>
              <a:rPr lang="en-US" sz="2200" dirty="0" smtClean="0"/>
              <a:t>be helpful in differentiating </a:t>
            </a:r>
            <a:r>
              <a:rPr lang="en-US" sz="2200" dirty="0" err="1" smtClean="0"/>
              <a:t>keratoconic</a:t>
            </a:r>
            <a:r>
              <a:rPr lang="en-US" sz="2200" dirty="0" smtClean="0"/>
              <a:t> corneas.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Screening value </a:t>
            </a:r>
            <a:r>
              <a:rPr lang="en-US" sz="2200" dirty="0" smtClean="0"/>
              <a:t>may be limited because </a:t>
            </a:r>
            <a:r>
              <a:rPr lang="en-US" sz="2200" dirty="0" smtClean="0"/>
              <a:t>of high variance </a:t>
            </a:r>
            <a:r>
              <a:rPr lang="en-US" sz="2200" dirty="0" smtClean="0"/>
              <a:t>in the </a:t>
            </a:r>
            <a:r>
              <a:rPr lang="en-US" sz="2200" dirty="0" smtClean="0"/>
              <a:t>KCN </a:t>
            </a:r>
            <a:r>
              <a:rPr lang="en-US" sz="2200" dirty="0" smtClean="0"/>
              <a:t>group. </a:t>
            </a:r>
            <a:r>
              <a:rPr lang="en-US" sz="2200" dirty="0" smtClean="0"/>
              <a:t> </a:t>
            </a:r>
            <a:r>
              <a:rPr lang="en-US" sz="2200" dirty="0" smtClean="0"/>
              <a:t>Sub-grouping KCN patients with regards to severity may improve analysis  &amp; provide more useful information in screening out </a:t>
            </a:r>
            <a:r>
              <a:rPr lang="en-US" sz="2200" dirty="0" err="1" smtClean="0"/>
              <a:t>forme</a:t>
            </a:r>
            <a:r>
              <a:rPr lang="en-US" sz="2200" dirty="0" smtClean="0"/>
              <a:t> </a:t>
            </a:r>
            <a:r>
              <a:rPr lang="en-US" sz="2200" dirty="0" err="1" smtClean="0"/>
              <a:t>fruste</a:t>
            </a:r>
            <a:r>
              <a:rPr lang="en-US" sz="2200" dirty="0" smtClean="0"/>
              <a:t> KCN patients from refractive surgery.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21_rainbow_blue_sky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87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CC00"/>
                </a:solidFill>
              </a:rPr>
              <a:t>References:</a:t>
            </a:r>
            <a:endParaRPr lang="en-US" dirty="0" smtClean="0">
              <a:solidFill>
                <a:srgbClr val="FFCC00"/>
              </a:solidFill>
            </a:endParaRP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91440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200" dirty="0" smtClean="0"/>
              <a:t>1. </a:t>
            </a:r>
            <a:r>
              <a:rPr lang="en-US" sz="2200" dirty="0" err="1" smtClean="0"/>
              <a:t>Pflugfelder</a:t>
            </a:r>
            <a:r>
              <a:rPr lang="en-US" sz="2200" dirty="0" smtClean="0"/>
              <a:t> SC, </a:t>
            </a:r>
            <a:r>
              <a:rPr lang="en-US" sz="2200" dirty="0" err="1" smtClean="0"/>
              <a:t>Zuguo</a:t>
            </a:r>
            <a:r>
              <a:rPr lang="en-US" sz="2200" dirty="0" smtClean="0"/>
              <a:t> L, </a:t>
            </a:r>
            <a:r>
              <a:rPr lang="en-US" sz="2200" dirty="0" err="1" smtClean="0"/>
              <a:t>Feuer</a:t>
            </a:r>
            <a:r>
              <a:rPr lang="en-US" sz="2200" dirty="0" smtClean="0"/>
              <a:t> W, </a:t>
            </a:r>
            <a:r>
              <a:rPr lang="en-US" sz="2200" dirty="0" err="1" smtClean="0"/>
              <a:t>Verm</a:t>
            </a:r>
            <a:r>
              <a:rPr lang="en-US" sz="2200" dirty="0" smtClean="0"/>
              <a:t> A. Corneal thickness indices discriminate between </a:t>
            </a:r>
            <a:r>
              <a:rPr lang="en-US" sz="2200" dirty="0" err="1" smtClean="0"/>
              <a:t>keratoconus</a:t>
            </a:r>
            <a:r>
              <a:rPr lang="en-US" sz="2200" dirty="0" smtClean="0"/>
              <a:t> and contact lens-induced corneal </a:t>
            </a:r>
            <a:r>
              <a:rPr lang="en-US" sz="2200" dirty="0" smtClean="0"/>
              <a:t>thinning.  </a:t>
            </a:r>
            <a:r>
              <a:rPr lang="en-US" sz="2200" i="1" dirty="0" smtClean="0"/>
              <a:t>Ophthalmology</a:t>
            </a:r>
            <a:r>
              <a:rPr lang="en-US" sz="2200" dirty="0" smtClean="0"/>
              <a:t> 2002;109(12</a:t>
            </a:r>
            <a:r>
              <a:rPr lang="en-US" sz="2200" dirty="0" smtClean="0"/>
              <a:t>):</a:t>
            </a:r>
            <a:r>
              <a:rPr lang="en-US" sz="2200" dirty="0" smtClean="0"/>
              <a:t>2336-41.</a:t>
            </a:r>
          </a:p>
          <a:p>
            <a:pPr>
              <a:lnSpc>
                <a:spcPct val="90000"/>
              </a:lnSpc>
            </a:pPr>
            <a:endParaRPr lang="en-US" sz="2200" dirty="0" smtClean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304800" y="2362200"/>
            <a:ext cx="8229600" cy="3810000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8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8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Rabinowitz</a:t>
            </a:r>
            <a:r>
              <a:rPr kumimoji="0" lang="en-US" sz="8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YS. McDonnell PJ.  Computer-assisted corneal topography in </a:t>
            </a:r>
            <a:r>
              <a:rPr kumimoji="0" lang="en-US" sz="8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keratoconus</a:t>
            </a:r>
            <a:r>
              <a:rPr kumimoji="0" lang="en-US" sz="8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r>
              <a:rPr kumimoji="0" lang="en-US" sz="88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Refractive and Corneal Surgery</a:t>
            </a:r>
            <a:r>
              <a:rPr kumimoji="0" lang="en-US" sz="8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1989;5(6):400-408.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8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lnSpc>
                <a:spcPct val="12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8800" dirty="0" smtClean="0"/>
              <a:t>3. </a:t>
            </a:r>
            <a:r>
              <a:rPr lang="en-US" sz="8800" dirty="0" err="1" smtClean="0"/>
              <a:t>Rao</a:t>
            </a:r>
            <a:r>
              <a:rPr lang="en-US" sz="8800" dirty="0" smtClean="0"/>
              <a:t> SN, </a:t>
            </a:r>
            <a:r>
              <a:rPr lang="en-US" sz="8800" dirty="0" err="1" smtClean="0"/>
              <a:t>Raviv</a:t>
            </a:r>
            <a:r>
              <a:rPr lang="en-US" sz="8800" dirty="0" smtClean="0"/>
              <a:t> T, </a:t>
            </a:r>
            <a:r>
              <a:rPr lang="en-US" sz="8800" dirty="0" err="1" smtClean="0"/>
              <a:t>Majmudar</a:t>
            </a:r>
            <a:r>
              <a:rPr lang="en-US" sz="8800" dirty="0" smtClean="0"/>
              <a:t> PA, Epstein RJ. Role of </a:t>
            </a:r>
            <a:r>
              <a:rPr lang="en-US" sz="8800" dirty="0" err="1" smtClean="0"/>
              <a:t>Orbscan</a:t>
            </a:r>
            <a:r>
              <a:rPr lang="en-US" sz="8800" dirty="0" smtClean="0"/>
              <a:t> II in screening </a:t>
            </a:r>
            <a:r>
              <a:rPr lang="en-US" sz="8800" dirty="0" err="1" smtClean="0"/>
              <a:t>keratoconus</a:t>
            </a:r>
            <a:r>
              <a:rPr lang="en-US" sz="8800" dirty="0" smtClean="0"/>
              <a:t> suspects before refractive corneal surgery.  </a:t>
            </a:r>
            <a:r>
              <a:rPr lang="en-US" sz="8800" i="1" dirty="0" smtClean="0"/>
              <a:t>Ophthalmology</a:t>
            </a:r>
            <a:r>
              <a:rPr lang="en-US" sz="8800" dirty="0" smtClean="0"/>
              <a:t> 2002 109(9):1642-6.</a:t>
            </a:r>
          </a:p>
          <a:p>
            <a:pPr marL="274320" lvl="0" indent="-274320">
              <a:lnSpc>
                <a:spcPct val="12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en-US" sz="8800" dirty="0" smtClean="0"/>
          </a:p>
          <a:p>
            <a:pPr marL="274320" lvl="0" indent="-274320">
              <a:lnSpc>
                <a:spcPct val="12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8800" dirty="0" smtClean="0"/>
              <a:t>4. </a:t>
            </a:r>
            <a:r>
              <a:rPr lang="en-US" sz="8800" dirty="0" err="1" smtClean="0"/>
              <a:t>Ambrosio</a:t>
            </a:r>
            <a:r>
              <a:rPr lang="en-US" sz="8800" dirty="0" smtClean="0"/>
              <a:t> R </a:t>
            </a:r>
            <a:r>
              <a:rPr lang="en-US" sz="8800" dirty="0" err="1" smtClean="0"/>
              <a:t>Jr</a:t>
            </a:r>
            <a:r>
              <a:rPr lang="en-US" sz="8800" dirty="0" smtClean="0"/>
              <a:t>, Alonso RS, Luz A, Coca </a:t>
            </a:r>
            <a:r>
              <a:rPr lang="en-US" sz="8800" dirty="0" err="1" smtClean="0"/>
              <a:t>Velarde</a:t>
            </a:r>
            <a:r>
              <a:rPr lang="en-US" sz="8800" dirty="0" smtClean="0"/>
              <a:t> LG. </a:t>
            </a:r>
            <a:r>
              <a:rPr lang="en-US" sz="8800" dirty="0" smtClean="0"/>
              <a:t>Corneal-thickness spatial profile and corneal-volume </a:t>
            </a:r>
            <a:r>
              <a:rPr lang="en-US" sz="9600" dirty="0" smtClean="0"/>
              <a:t>distribution: </a:t>
            </a:r>
            <a:r>
              <a:rPr lang="en-US" sz="9600" dirty="0" err="1" smtClean="0"/>
              <a:t>tomographic</a:t>
            </a:r>
            <a:r>
              <a:rPr lang="en-US" sz="9600" dirty="0" smtClean="0"/>
              <a:t> indices to detect </a:t>
            </a:r>
            <a:r>
              <a:rPr lang="en-US" sz="9600" dirty="0" err="1" smtClean="0"/>
              <a:t>keratoconus</a:t>
            </a:r>
            <a:r>
              <a:rPr lang="en-US" sz="9600" dirty="0" smtClean="0"/>
              <a:t>. </a:t>
            </a:r>
            <a:r>
              <a:rPr lang="en-US" sz="9600" i="1" dirty="0" smtClean="0"/>
              <a:t>J Cataract Refract </a:t>
            </a:r>
            <a:r>
              <a:rPr lang="en-US" sz="9600" i="1" dirty="0" err="1" smtClean="0"/>
              <a:t>Surg</a:t>
            </a:r>
            <a:r>
              <a:rPr lang="en-US" sz="9600" dirty="0" smtClean="0"/>
              <a:t> 2006 32(11):1851-9. </a:t>
            </a:r>
            <a:endParaRPr lang="en-US" sz="9600" dirty="0" smtClean="0"/>
          </a:p>
          <a:p>
            <a:pPr marL="274320" lvl="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21_rainbow_blue_sky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225"/>
            <a:ext cx="10287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CC00"/>
                </a:solidFill>
              </a:rPr>
              <a:t>Recognizing </a:t>
            </a:r>
            <a:r>
              <a:rPr lang="en-US" dirty="0" err="1" smtClean="0">
                <a:solidFill>
                  <a:srgbClr val="FFCC00"/>
                </a:solidFill>
              </a:rPr>
              <a:t>Keratoconus</a:t>
            </a:r>
            <a:r>
              <a:rPr lang="en-US" dirty="0" smtClean="0">
                <a:solidFill>
                  <a:srgbClr val="FFCC00"/>
                </a:solidFill>
              </a:rPr>
              <a:t>: </a:t>
            </a:r>
            <a:endParaRPr lang="en-US" dirty="0" smtClean="0">
              <a:solidFill>
                <a:srgbClr val="FFCC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525000" cy="56388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80000"/>
              </a:lnSpc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000" dirty="0" smtClean="0"/>
              <a:t>Relatively common: 50 per 100,000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000" dirty="0" smtClean="0"/>
              <a:t>Presents </a:t>
            </a:r>
            <a:r>
              <a:rPr lang="en-US" sz="2000" dirty="0" smtClean="0"/>
              <a:t>puberty to </a:t>
            </a:r>
            <a:r>
              <a:rPr lang="en-US" sz="2000" dirty="0" smtClean="0"/>
              <a:t>30s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000" dirty="0" smtClean="0"/>
              <a:t>Contraindication for refractive surgery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000" dirty="0" err="1" smtClean="0"/>
              <a:t>Forme</a:t>
            </a:r>
            <a:r>
              <a:rPr lang="en-US" sz="2000" dirty="0" smtClean="0"/>
              <a:t> </a:t>
            </a:r>
            <a:r>
              <a:rPr lang="en-US" sz="2000" dirty="0" err="1" smtClean="0"/>
              <a:t>Fruste</a:t>
            </a:r>
            <a:r>
              <a:rPr lang="en-US" sz="2000" dirty="0" smtClean="0"/>
              <a:t> KCN is relative </a:t>
            </a:r>
            <a:r>
              <a:rPr lang="en-US" sz="2000" dirty="0" err="1" smtClean="0"/>
              <a:t>contrindication</a:t>
            </a:r>
            <a:endParaRPr lang="en-US" sz="20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000" dirty="0" smtClean="0"/>
              <a:t>Classic signs on </a:t>
            </a:r>
            <a:r>
              <a:rPr lang="en-US" sz="2000" dirty="0" err="1" smtClean="0"/>
              <a:t>biomicroscopy</a:t>
            </a:r>
            <a:r>
              <a:rPr lang="en-US" sz="2000" dirty="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     </a:t>
            </a:r>
            <a:r>
              <a:rPr lang="en-US" sz="2000" dirty="0" smtClean="0"/>
              <a:t>  &amp; </a:t>
            </a:r>
            <a:r>
              <a:rPr lang="en-US" sz="2000" dirty="0" err="1" smtClean="0"/>
              <a:t>retinoscopy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      </a:t>
            </a:r>
            <a:r>
              <a:rPr lang="en-US" sz="2400" u="sng" dirty="0" smtClean="0">
                <a:solidFill>
                  <a:srgbClr val="FFCC00"/>
                </a:solidFill>
              </a:rPr>
              <a:t>Topography guided diagnosis</a:t>
            </a:r>
            <a:r>
              <a:rPr lang="en-US" sz="2400" u="sng" dirty="0" smtClean="0">
                <a:solidFill>
                  <a:srgbClr val="FFCC00"/>
                </a:solidFill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u="sng" dirty="0" smtClean="0">
              <a:solidFill>
                <a:srgbClr val="FFCC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US" sz="1800" dirty="0" smtClean="0"/>
              <a:t>          -</a:t>
            </a:r>
            <a:r>
              <a:rPr lang="en-US" sz="2000" dirty="0" err="1" smtClean="0"/>
              <a:t>Rabinowitz</a:t>
            </a:r>
            <a:r>
              <a:rPr lang="en-US" sz="2000" dirty="0" smtClean="0"/>
              <a:t>-McDonnell </a:t>
            </a:r>
            <a:r>
              <a:rPr lang="en-US" sz="2000" dirty="0" smtClean="0"/>
              <a:t>inferior-superior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dioptric</a:t>
            </a:r>
            <a:r>
              <a:rPr lang="en-US" sz="2000" dirty="0" smtClean="0"/>
              <a:t> </a:t>
            </a:r>
            <a:r>
              <a:rPr lang="en-US" sz="2000" dirty="0" smtClean="0"/>
              <a:t>asymmetry </a:t>
            </a:r>
            <a:r>
              <a:rPr lang="en-US" sz="2000" b="1" dirty="0" smtClean="0"/>
              <a:t>(I-S </a:t>
            </a:r>
            <a:r>
              <a:rPr lang="en-US" sz="2000" b="1" dirty="0" smtClean="0"/>
              <a:t>value)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 </a:t>
            </a:r>
            <a:r>
              <a:rPr lang="en-US" sz="2000" b="1" dirty="0" smtClean="0"/>
              <a:t>        -KISA </a:t>
            </a:r>
            <a:r>
              <a:rPr lang="en-US" sz="2000" b="1" dirty="0" smtClean="0"/>
              <a:t>%</a:t>
            </a:r>
            <a:r>
              <a:rPr lang="en-US" sz="2000" dirty="0" smtClean="0"/>
              <a:t> based 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    </a:t>
            </a:r>
            <a:r>
              <a:rPr lang="en-US" sz="2000" dirty="0" smtClean="0"/>
              <a:t> central </a:t>
            </a:r>
            <a:r>
              <a:rPr lang="en-US" sz="2000" dirty="0" err="1" smtClean="0"/>
              <a:t>keratometry</a:t>
            </a:r>
            <a:endParaRPr lang="en-US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    </a:t>
            </a:r>
            <a:r>
              <a:rPr lang="en-US" sz="2000" dirty="0" smtClean="0"/>
              <a:t> I-S </a:t>
            </a:r>
            <a:r>
              <a:rPr lang="en-US" sz="2000" dirty="0" smtClean="0"/>
              <a:t>value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    </a:t>
            </a:r>
            <a:r>
              <a:rPr lang="en-US" sz="2000" dirty="0" smtClean="0"/>
              <a:t> AST </a:t>
            </a:r>
            <a:r>
              <a:rPr lang="en-US" sz="2000" dirty="0" smtClean="0"/>
              <a:t>index- quantifies regular corneal astigmatism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    </a:t>
            </a:r>
            <a:r>
              <a:rPr lang="en-US" sz="2000" dirty="0" smtClean="0"/>
              <a:t> skewed </a:t>
            </a:r>
            <a:r>
              <a:rPr lang="en-US" sz="2000" dirty="0" smtClean="0"/>
              <a:t>radial axis index – measure of irregular astigmatism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US" sz="2000" dirty="0" smtClean="0"/>
              <a:t>        -</a:t>
            </a:r>
            <a:r>
              <a:rPr lang="en-US" sz="2000" dirty="0" err="1" smtClean="0"/>
              <a:t>Klyce</a:t>
            </a:r>
            <a:r>
              <a:rPr lang="en-US" sz="2000" dirty="0" smtClean="0"/>
              <a:t>-Maeda </a:t>
            </a:r>
            <a:r>
              <a:rPr lang="en-US" sz="2000" dirty="0" smtClean="0"/>
              <a:t>Expert System of </a:t>
            </a:r>
            <a:r>
              <a:rPr lang="en-US" sz="2000" dirty="0" err="1" smtClean="0"/>
              <a:t>Tomey</a:t>
            </a:r>
            <a:r>
              <a:rPr lang="en-US" sz="2000" dirty="0" smtClean="0"/>
              <a:t> TMS-1 instrument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1600" dirty="0" smtClean="0"/>
          </a:p>
          <a:p>
            <a:pPr marL="609600" indent="-609600">
              <a:lnSpc>
                <a:spcPct val="8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2-5</a:t>
            </a:r>
            <a:r>
              <a:rPr lang="en-US" sz="2400" dirty="0" smtClean="0">
                <a:solidFill>
                  <a:srgbClr val="FFC000"/>
                </a:solidFill>
              </a:rPr>
              <a:t>% of potential refractive patients have features of </a:t>
            </a:r>
            <a:r>
              <a:rPr lang="en-US" sz="2400" dirty="0" err="1" smtClean="0">
                <a:solidFill>
                  <a:srgbClr val="FFC000"/>
                </a:solidFill>
              </a:rPr>
              <a:t>keratoconus</a:t>
            </a:r>
            <a:r>
              <a:rPr lang="en-US" sz="2400" dirty="0" smtClean="0">
                <a:solidFill>
                  <a:srgbClr val="FFC000"/>
                </a:solidFill>
              </a:rPr>
              <a:t>.</a:t>
            </a:r>
          </a:p>
          <a:p>
            <a:pPr marL="609600" indent="-609600">
              <a:lnSpc>
                <a:spcPct val="80000"/>
              </a:lnSpc>
            </a:pPr>
            <a:endParaRPr lang="en-US" sz="2400" dirty="0" smtClean="0">
              <a:solidFill>
                <a:srgbClr val="FFC000"/>
              </a:solidFill>
            </a:endParaRPr>
          </a:p>
          <a:p>
            <a:pPr marL="609600" indent="-609600">
              <a:lnSpc>
                <a:spcPct val="12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Discriminating features are needed to exclude those with KCN and </a:t>
            </a:r>
            <a:r>
              <a:rPr lang="en-US" sz="2400" dirty="0" err="1" smtClean="0">
                <a:solidFill>
                  <a:srgbClr val="FFC000"/>
                </a:solidFill>
              </a:rPr>
              <a:t>forme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fruste</a:t>
            </a:r>
            <a:r>
              <a:rPr lang="en-US" sz="2400" dirty="0" smtClean="0">
                <a:solidFill>
                  <a:srgbClr val="FFC000"/>
                </a:solidFill>
              </a:rPr>
              <a:t> KCN to avoid surgically induced </a:t>
            </a:r>
            <a:r>
              <a:rPr lang="en-US" sz="2400" dirty="0" err="1" smtClean="0">
                <a:solidFill>
                  <a:srgbClr val="FFC000"/>
                </a:solidFill>
              </a:rPr>
              <a:t>ectasia</a:t>
            </a:r>
            <a:r>
              <a:rPr lang="en-US" sz="2400" dirty="0" smtClean="0">
                <a:solidFill>
                  <a:srgbClr val="FFC000"/>
                </a:solidFill>
              </a:rPr>
              <a:t>. 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US" sz="16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1800" dirty="0" smtClean="0"/>
          </a:p>
        </p:txBody>
      </p:sp>
      <p:pic>
        <p:nvPicPr>
          <p:cNvPr id="21509" name="Picture 4" descr="6FF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219200"/>
            <a:ext cx="9458325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7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07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07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21_rainbow_blue_sky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87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FFCC00"/>
                </a:solidFill>
              </a:rPr>
              <a:t>Recognizing </a:t>
            </a:r>
            <a:r>
              <a:rPr lang="en-US" dirty="0" err="1" smtClean="0">
                <a:solidFill>
                  <a:srgbClr val="FFCC00"/>
                </a:solidFill>
              </a:rPr>
              <a:t>Keratoconus</a:t>
            </a:r>
            <a:r>
              <a:rPr lang="en-US" dirty="0" smtClean="0">
                <a:solidFill>
                  <a:srgbClr val="FFCC00"/>
                </a:solidFill>
              </a:rPr>
              <a:t> </a:t>
            </a:r>
            <a:r>
              <a:rPr lang="en-US" dirty="0" smtClean="0">
                <a:solidFill>
                  <a:srgbClr val="FFCC00"/>
                </a:solidFill>
              </a:rPr>
              <a:t>&amp; </a:t>
            </a:r>
            <a:r>
              <a:rPr lang="en-US" dirty="0" err="1" smtClean="0">
                <a:solidFill>
                  <a:srgbClr val="FFCC00"/>
                </a:solidFill>
              </a:rPr>
              <a:t>Forme</a:t>
            </a:r>
            <a:r>
              <a:rPr lang="en-US" dirty="0" smtClean="0">
                <a:solidFill>
                  <a:srgbClr val="FFCC00"/>
                </a:solidFill>
              </a:rPr>
              <a:t> </a:t>
            </a:r>
            <a:r>
              <a:rPr lang="en-US" dirty="0" err="1" smtClean="0">
                <a:solidFill>
                  <a:srgbClr val="FFCC00"/>
                </a:solidFill>
              </a:rPr>
              <a:t>Fruste</a:t>
            </a:r>
            <a:r>
              <a:rPr lang="en-US" dirty="0" smtClean="0">
                <a:solidFill>
                  <a:srgbClr val="FFCC00"/>
                </a:solidFill>
              </a:rPr>
              <a:t> in refractive candidates</a:t>
            </a:r>
            <a:endParaRPr lang="en-US" dirty="0" smtClean="0">
              <a:solidFill>
                <a:srgbClr val="FFCC00"/>
              </a:solidFill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u="sng" dirty="0" smtClean="0">
                <a:solidFill>
                  <a:srgbClr val="FFCC00"/>
                </a:solidFill>
              </a:rPr>
              <a:t>Tomography guided:</a:t>
            </a:r>
          </a:p>
          <a:p>
            <a:pPr eaLnBrk="1" hangingPunct="1">
              <a:lnSpc>
                <a:spcPct val="90000"/>
              </a:lnSpc>
            </a:pPr>
            <a:endParaRPr lang="en-US" u="sng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Pflugfelder</a:t>
            </a:r>
            <a:r>
              <a:rPr lang="en-US" dirty="0" smtClean="0"/>
              <a:t> et al. used </a:t>
            </a:r>
            <a:r>
              <a:rPr lang="en-US" dirty="0" err="1" smtClean="0"/>
              <a:t>Orbscan</a:t>
            </a:r>
            <a:r>
              <a:rPr lang="en-US" dirty="0" smtClean="0"/>
              <a:t> to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differentiate normal vs. </a:t>
            </a:r>
            <a:r>
              <a:rPr lang="en-US" dirty="0" err="1" smtClean="0"/>
              <a:t>keratocnics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by defining: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-</a:t>
            </a:r>
            <a:r>
              <a:rPr lang="en-US" sz="2400" dirty="0" smtClean="0"/>
              <a:t>c</a:t>
            </a:r>
            <a:r>
              <a:rPr lang="en-US" sz="2400" dirty="0" smtClean="0"/>
              <a:t>orneal thickness  </a:t>
            </a:r>
            <a:r>
              <a:rPr lang="en-US" sz="2400" dirty="0" smtClean="0"/>
              <a:t>index (</a:t>
            </a:r>
            <a:r>
              <a:rPr lang="en-US" sz="2400" b="1" dirty="0" smtClean="0"/>
              <a:t>CTI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-discrimination </a:t>
            </a:r>
            <a:r>
              <a:rPr lang="en-US" sz="2400" dirty="0" smtClean="0"/>
              <a:t>function-1 (</a:t>
            </a:r>
            <a:r>
              <a:rPr lang="en-US" sz="2400" b="1" dirty="0" smtClean="0"/>
              <a:t>DF1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Ambrosio</a:t>
            </a:r>
            <a:r>
              <a:rPr lang="en-US" dirty="0" smtClean="0"/>
              <a:t> et al. used </a:t>
            </a:r>
            <a:r>
              <a:rPr lang="en-US" dirty="0" err="1" smtClean="0"/>
              <a:t>Pentacam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</a:t>
            </a:r>
            <a:r>
              <a:rPr lang="en-US" dirty="0" smtClean="0"/>
              <a:t> to describe differences between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normals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keratoconics</a:t>
            </a:r>
            <a:r>
              <a:rPr lang="en-US" sz="2400" dirty="0" smtClean="0"/>
              <a:t> using: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-corneal </a:t>
            </a:r>
            <a:r>
              <a:rPr lang="en-US" sz="2400" dirty="0" smtClean="0"/>
              <a:t>thickness spatial profile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</a:t>
            </a:r>
            <a:r>
              <a:rPr lang="en-US" sz="2400" dirty="0" smtClean="0"/>
              <a:t>-corneal </a:t>
            </a:r>
            <a:r>
              <a:rPr lang="en-US" sz="2400" dirty="0" smtClean="0"/>
              <a:t>volume distribution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</a:t>
            </a:r>
            <a:r>
              <a:rPr lang="en-US" sz="2400" dirty="0" smtClean="0"/>
              <a:t>-percent </a:t>
            </a:r>
            <a:r>
              <a:rPr lang="en-US" sz="2400" dirty="0" smtClean="0"/>
              <a:t>increase thickness/volume</a:t>
            </a:r>
          </a:p>
        </p:txBody>
      </p:sp>
      <p:pic>
        <p:nvPicPr>
          <p:cNvPr id="5" name="Picture 5" descr="keratocon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638799" y="1371600"/>
            <a:ext cx="4142837" cy="54864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21_rainbow_blue_sky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287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FFCC00"/>
                </a:solidFill>
              </a:rPr>
              <a:t>Pentacam</a:t>
            </a:r>
            <a:r>
              <a:rPr lang="en-US" sz="4000" dirty="0" smtClean="0">
                <a:solidFill>
                  <a:srgbClr val="FFCC00"/>
                </a:solidFill>
              </a:rPr>
              <a:t> Tomography Unit</a:t>
            </a:r>
            <a:endParaRPr lang="en-US" sz="4000" dirty="0" smtClean="0">
              <a:solidFill>
                <a:srgbClr val="FFCC00"/>
              </a:solidFill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983163"/>
          </a:xfrm>
        </p:spPr>
        <p:txBody>
          <a:bodyPr/>
          <a:lstStyle/>
          <a:p>
            <a:pPr eaLnBrk="1" hangingPunct="1"/>
            <a:endParaRPr lang="en-US" sz="2800" dirty="0" smtClean="0">
              <a:solidFill>
                <a:schemeClr val="bg2"/>
              </a:solidFill>
            </a:endParaRPr>
          </a:p>
          <a:p>
            <a:pPr eaLnBrk="1" hangingPunct="1"/>
            <a:endParaRPr lang="en-US" dirty="0" smtClean="0"/>
          </a:p>
        </p:txBody>
      </p:sp>
      <p:pic>
        <p:nvPicPr>
          <p:cNvPr id="7" name="Picture 8" descr="scheimpflug_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581650" y="4038600"/>
            <a:ext cx="3562350" cy="2590800"/>
          </a:xfrm>
          <a:prstGeom prst="rect">
            <a:avLst/>
          </a:prstGeom>
          <a:noFill/>
          <a:ln/>
        </p:spPr>
      </p:pic>
      <p:pic>
        <p:nvPicPr>
          <p:cNvPr id="8" name="Picture 5" descr="prd_comp_pent_sid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574742" y="1371600"/>
            <a:ext cx="3569258" cy="2362200"/>
          </a:xfrm>
          <a:prstGeom prst="rect">
            <a:avLst/>
          </a:prstGeom>
          <a:noFill/>
          <a:ln/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447800"/>
            <a:ext cx="4000500" cy="4038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Scheimpflug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imaging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Rotational camera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seconds used to capture all images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12-50 single images compiled; 25,000 elevation points measured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400" dirty="0" smtClean="0"/>
              <a:t>Creates topographic and thickness profiles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fit sphere concept used to create “float” maps of the anterior and posterior surface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21_rainbow_blue_sky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87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err="1" smtClean="0">
                <a:solidFill>
                  <a:srgbClr val="FFCC00"/>
                </a:solidFill>
              </a:rPr>
              <a:t>Pentacam</a:t>
            </a:r>
            <a:r>
              <a:rPr lang="en-US" sz="4400" dirty="0" smtClean="0">
                <a:solidFill>
                  <a:srgbClr val="FFCC00"/>
                </a:solidFill>
              </a:rPr>
              <a:t> Study Goals:</a:t>
            </a:r>
            <a:endParaRPr lang="en-US" sz="4400" dirty="0" smtClean="0">
              <a:solidFill>
                <a:srgbClr val="FFCC00"/>
              </a:solidFill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874837"/>
            <a:ext cx="8839200" cy="4983163"/>
          </a:xfrm>
        </p:spPr>
        <p:txBody>
          <a:bodyPr/>
          <a:lstStyle/>
          <a:p>
            <a:pPr eaLnBrk="1" hangingPunct="1"/>
            <a:endParaRPr lang="en-US" sz="2800" dirty="0" smtClean="0">
              <a:solidFill>
                <a:schemeClr val="bg2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6800" y="25908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1219200"/>
            <a:ext cx="9906000" cy="5638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there a difference between </a:t>
            </a:r>
            <a:r>
              <a:rPr lang="en-US" sz="3600" dirty="0" err="1" smtClean="0"/>
              <a:t>keratoconus</a:t>
            </a:r>
            <a:r>
              <a:rPr lang="en-US" sz="3600" dirty="0" smtClean="0"/>
              <a:t> patients versus </a:t>
            </a:r>
            <a:r>
              <a:rPr lang="en-US" sz="3600" dirty="0" err="1" smtClean="0"/>
              <a:t>normals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respect to: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Superior-Inferior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corneal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thickness ratio &amp; difference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Central-Inferior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corneal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thickness ratio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Posterior best fit sphere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Volume at 3, 5, and 7 mm zones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Establish statistical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Pentacam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5029200"/>
            <a:ext cx="3810000" cy="1828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21_rainbow_blue_sky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87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FFCC00"/>
                </a:solidFill>
              </a:rPr>
              <a:t>Results:</a:t>
            </a:r>
            <a:endParaRPr lang="en-US" dirty="0" smtClean="0">
              <a:solidFill>
                <a:srgbClr val="FFCC00"/>
              </a:solidFill>
            </a:endParaRP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Steepest K (</a:t>
            </a:r>
            <a:r>
              <a:rPr lang="en-US" dirty="0" err="1" smtClean="0">
                <a:solidFill>
                  <a:schemeClr val="bg1"/>
                </a:solidFill>
              </a:rPr>
              <a:t>Diopters</a:t>
            </a:r>
            <a:r>
              <a:rPr lang="en-US" dirty="0" smtClean="0">
                <a:solidFill>
                  <a:schemeClr val="bg1"/>
                </a:solidFill>
              </a:rPr>
              <a:t>):</a:t>
            </a:r>
          </a:p>
          <a:p>
            <a:pPr lvl="1"/>
            <a:r>
              <a:rPr lang="en-US" dirty="0" smtClean="0">
                <a:latin typeface="Arial Rounded MT Bold" pitchFamily="34" charset="0"/>
              </a:rPr>
              <a:t>KCN: </a:t>
            </a:r>
            <a:r>
              <a:rPr lang="en-US" dirty="0" smtClean="0">
                <a:latin typeface="Arial Rounded MT Bold" pitchFamily="34" charset="0"/>
              </a:rPr>
              <a:t>58.5  +/-9.0 </a:t>
            </a:r>
            <a:endParaRPr lang="en-US" dirty="0" smtClean="0">
              <a:latin typeface="Arial Rounded MT Bold" pitchFamily="34" charset="0"/>
            </a:endParaRPr>
          </a:p>
          <a:p>
            <a:pPr lvl="1"/>
            <a:r>
              <a:rPr lang="en-US" dirty="0" smtClean="0">
                <a:latin typeface="Arial Rounded MT Bold" pitchFamily="34" charset="0"/>
              </a:rPr>
              <a:t>Control: </a:t>
            </a:r>
            <a:r>
              <a:rPr lang="en-US" dirty="0" smtClean="0">
                <a:latin typeface="Arial Rounded MT Bold" pitchFamily="34" charset="0"/>
              </a:rPr>
              <a:t>47.5 +/-1.76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Thinnest corneal thickness (microns):</a:t>
            </a:r>
          </a:p>
          <a:p>
            <a:pPr lvl="1"/>
            <a:r>
              <a:rPr lang="en-US" dirty="0" smtClean="0">
                <a:latin typeface="Arial Rounded MT Bold" pitchFamily="34" charset="0"/>
              </a:rPr>
              <a:t>KCN: 456 +/-56 </a:t>
            </a:r>
          </a:p>
          <a:p>
            <a:pPr lvl="1"/>
            <a:r>
              <a:rPr lang="en-US" dirty="0" smtClean="0">
                <a:latin typeface="Arial Rounded MT Bold" pitchFamily="34" charset="0"/>
              </a:rPr>
              <a:t>Control: 546 +/-36 </a:t>
            </a:r>
          </a:p>
          <a:p>
            <a:pPr lvl="1"/>
            <a:r>
              <a:rPr lang="en-US" dirty="0" smtClean="0"/>
              <a:t>In 83% of </a:t>
            </a:r>
            <a:r>
              <a:rPr lang="en-US" dirty="0" err="1" smtClean="0"/>
              <a:t>keratoconic</a:t>
            </a:r>
            <a:r>
              <a:rPr lang="en-US" dirty="0" smtClean="0"/>
              <a:t> eyes the </a:t>
            </a:r>
            <a:r>
              <a:rPr lang="en-US" dirty="0" smtClean="0"/>
              <a:t>cone/point of maximal thinning was </a:t>
            </a:r>
            <a:r>
              <a:rPr lang="en-US" dirty="0" smtClean="0"/>
              <a:t>found in the inferior temporal quadrant.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Best fit sphere (Back Elevation):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Arial Rounded MT Bold" pitchFamily="34" charset="0"/>
              </a:rPr>
              <a:t>KCN: </a:t>
            </a:r>
            <a:r>
              <a:rPr lang="en-US" dirty="0" smtClean="0">
                <a:latin typeface="Arial Rounded MT Bold" pitchFamily="34" charset="0"/>
              </a:rPr>
              <a:t>6.05 +/-0.96 </a:t>
            </a:r>
            <a:endParaRPr lang="en-US" dirty="0" smtClean="0">
              <a:latin typeface="Arial Rounded MT Bold" pitchFamily="34" charset="0"/>
            </a:endParaRPr>
          </a:p>
          <a:p>
            <a:pPr lvl="1"/>
            <a:r>
              <a:rPr lang="en-US" dirty="0" smtClean="0">
                <a:latin typeface="Arial Rounded MT Bold" pitchFamily="34" charset="0"/>
              </a:rPr>
              <a:t>Control: </a:t>
            </a:r>
            <a:r>
              <a:rPr lang="en-US" dirty="0" smtClean="0">
                <a:latin typeface="Arial Rounded MT Bold" pitchFamily="34" charset="0"/>
              </a:rPr>
              <a:t>6.47 +/-0.33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4267200" cy="1676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KCN group: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48 eyes of 27 patients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Mean age: 42.9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219200"/>
            <a:ext cx="4419600" cy="152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>
                <a:solidFill>
                  <a:schemeClr val="bg1"/>
                </a:solidFill>
              </a:rPr>
              <a:t>Control group: 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800" dirty="0" smtClean="0"/>
              <a:t>51 </a:t>
            </a:r>
            <a:r>
              <a:rPr lang="en-US" sz="2800" dirty="0"/>
              <a:t>eyes of </a:t>
            </a:r>
            <a:r>
              <a:rPr lang="en-US" sz="2800" dirty="0" smtClean="0"/>
              <a:t>26 </a:t>
            </a:r>
            <a:r>
              <a:rPr lang="en-US" sz="2800" dirty="0" err="1" smtClean="0"/>
              <a:t>normals</a:t>
            </a:r>
            <a:endParaRPr lang="en-US" sz="2800" dirty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800" dirty="0"/>
              <a:t>Mean </a:t>
            </a:r>
            <a:r>
              <a:rPr lang="en-US" sz="2800" dirty="0" smtClean="0"/>
              <a:t>age: 40.8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pentacam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81000"/>
            <a:ext cx="8991600" cy="6548070"/>
          </a:xfrm>
        </p:spPr>
      </p:pic>
      <p:pic>
        <p:nvPicPr>
          <p:cNvPr id="4" name="Picture 5" descr="scan0001"/>
          <p:cNvPicPr>
            <a:picLocks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457200"/>
            <a:ext cx="9448800" cy="6861941"/>
          </a:xfr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228600" y="62116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of </a:t>
            </a:r>
            <a:r>
              <a:rPr lang="en-US" dirty="0" err="1" smtClean="0"/>
              <a:t>Pentacam</a:t>
            </a:r>
            <a:r>
              <a:rPr lang="en-US" dirty="0" smtClean="0"/>
              <a:t> study from a normal patient used for data collection in this study. Volume data was collected from the </a:t>
            </a:r>
            <a:r>
              <a:rPr lang="en-US" dirty="0" err="1" smtClean="0"/>
              <a:t>keratoconic</a:t>
            </a:r>
            <a:r>
              <a:rPr lang="en-US" dirty="0" smtClean="0"/>
              <a:t> evaluation display. </a:t>
            </a:r>
            <a:endParaRPr lang="en-US" dirty="0"/>
          </a:p>
        </p:txBody>
      </p:sp>
      <p:pic>
        <p:nvPicPr>
          <p:cNvPr id="6" name="Picture 5" descr="scan0004"/>
          <p:cNvPicPr>
            <a:picLocks noChangeAspect="1" noChangeArrowheads="1" noCrop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-304800"/>
            <a:ext cx="9144000" cy="6553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21_rainbow_blue_sky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87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dirty="0" smtClean="0">
                <a:solidFill>
                  <a:srgbClr val="FFCC00"/>
                </a:solidFill>
              </a:rPr>
              <a:t>Results:</a:t>
            </a:r>
            <a:endParaRPr lang="en-US" sz="6000" dirty="0" smtClean="0">
              <a:solidFill>
                <a:srgbClr val="FFCC00"/>
              </a:solidFill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983163"/>
          </a:xfrm>
        </p:spPr>
        <p:txBody>
          <a:bodyPr/>
          <a:lstStyle/>
          <a:p>
            <a:pPr eaLnBrk="1" hangingPunct="1"/>
            <a:endParaRPr lang="en-US" sz="2800" dirty="0" smtClean="0">
              <a:solidFill>
                <a:schemeClr val="bg2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1000" y="1219200"/>
            <a:ext cx="94488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chemeClr val="bg1"/>
                </a:solidFill>
              </a:rPr>
              <a:t>Ratio of Superior to Inferior Corneal Thickness: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KCN: 1.15 +/-0.12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Control: 1.07 +/-0.03      </a:t>
            </a:r>
            <a:r>
              <a:rPr lang="en-US" sz="2200" dirty="0" smtClean="0">
                <a:solidFill>
                  <a:srgbClr val="FF0000"/>
                </a:solidFill>
                <a:latin typeface="Arial Rounded MT Bold" pitchFamily="34" charset="0"/>
              </a:rPr>
              <a:t>p&lt;0.001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Difference between Superior to Inferior Corneal Thickness    (in microns):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KCN: 76.3 +/-56.3 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Control: 43.7 +/-25.4      </a:t>
            </a:r>
            <a:r>
              <a:rPr lang="en-US" sz="2200" dirty="0" smtClean="0">
                <a:solidFill>
                  <a:srgbClr val="FF0000"/>
                </a:solidFill>
                <a:latin typeface="Arial Rounded MT Bold" pitchFamily="34" charset="0"/>
              </a:rPr>
              <a:t>p&lt;0.001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Central to Inferior thickness ratio:</a:t>
            </a:r>
            <a:endParaRPr lang="en-US" sz="27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KCN: 0.90 +/-0.12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 Rounded MT Bold" pitchFamily="34" charset="0"/>
              </a:rPr>
              <a:t>      Control: 0.89 +/-0.04       p=0.65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Thickest to thinnest corneal thickness ratio: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KCN: 1.62 +/-0.25 </a:t>
            </a:r>
          </a:p>
          <a:p>
            <a:pPr lvl="1"/>
            <a:r>
              <a:rPr lang="en-US" sz="2200" dirty="0" smtClean="0">
                <a:latin typeface="Arial Rounded MT Bold" pitchFamily="34" charset="0"/>
              </a:rPr>
              <a:t>Control: 1.41+/-0.12       </a:t>
            </a:r>
            <a:r>
              <a:rPr lang="en-US" sz="2200" dirty="0" smtClean="0">
                <a:solidFill>
                  <a:srgbClr val="FF0000"/>
                </a:solidFill>
                <a:latin typeface="Arial Rounded MT Bold" pitchFamily="34" charset="0"/>
              </a:rPr>
              <a:t>p&lt;0.001</a:t>
            </a:r>
            <a:r>
              <a:rPr lang="en-US" sz="2200" dirty="0" smtClean="0">
                <a:latin typeface="Arial Rounded MT Bold" pitchFamily="34" charset="0"/>
              </a:rPr>
              <a:t>  </a:t>
            </a:r>
            <a:endParaRPr lang="en-US" sz="2200" dirty="0" smtClean="0"/>
          </a:p>
          <a:p>
            <a:pPr lvl="1"/>
            <a:endParaRPr lang="en-US" sz="2200" dirty="0" smtClean="0">
              <a:latin typeface="Arial Rounded MT Bold" pitchFamily="34" charset="0"/>
            </a:endParaRPr>
          </a:p>
          <a:p>
            <a:pPr lvl="1"/>
            <a:endParaRPr lang="en-US" sz="2200" dirty="0" smtClean="0">
              <a:latin typeface="Arial Rounded MT Bold" pitchFamily="34" charset="0"/>
            </a:endParaRPr>
          </a:p>
          <a:p>
            <a:pPr lvl="1"/>
            <a:endParaRPr lang="en-US" sz="2200" dirty="0" smtClean="0"/>
          </a:p>
          <a:p>
            <a:pPr lvl="1"/>
            <a:endParaRPr lang="en-US" sz="2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21_rainbow_blue_sky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87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>
                <a:solidFill>
                  <a:srgbClr val="FFCC00"/>
                </a:solidFill>
              </a:rPr>
              <a:t>Average Corneal Thickness Profiles of NL &amp; KCN Patients (microns)</a:t>
            </a:r>
            <a:endParaRPr lang="en-US" sz="4000" dirty="0" smtClean="0">
              <a:solidFill>
                <a:srgbClr val="FFCC00"/>
              </a:solidFill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983163"/>
          </a:xfrm>
        </p:spPr>
        <p:txBody>
          <a:bodyPr/>
          <a:lstStyle/>
          <a:p>
            <a:pPr eaLnBrk="1" hangingPunct="1"/>
            <a:endParaRPr lang="en-US" sz="2800" dirty="0" smtClean="0">
              <a:solidFill>
                <a:schemeClr val="bg2"/>
              </a:solidFill>
            </a:endParaRPr>
          </a:p>
          <a:p>
            <a:pPr eaLnBrk="1" hangingPunct="1"/>
            <a:endParaRPr lang="en-US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685800" y="1092200"/>
          <a:ext cx="8458200" cy="576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720</Words>
  <Application>Microsoft Office PowerPoint</Application>
  <PresentationFormat>On-screen Show (4:3)</PresentationFormat>
  <Paragraphs>124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Corneal thickness profiles of normal and keratoconic eyes on the Pentacam tomography system</vt:lpstr>
      <vt:lpstr>Recognizing Keratoconus: </vt:lpstr>
      <vt:lpstr>Recognizing Keratoconus &amp; Forme Fruste in refractive candidates</vt:lpstr>
      <vt:lpstr>Pentacam Tomography Unit</vt:lpstr>
      <vt:lpstr>Pentacam Study Goals:</vt:lpstr>
      <vt:lpstr>Results:</vt:lpstr>
      <vt:lpstr>Slide 7</vt:lpstr>
      <vt:lpstr>Results:</vt:lpstr>
      <vt:lpstr>Average Corneal Thickness Profiles of NL &amp; KCN Patients (microns)</vt:lpstr>
      <vt:lpstr>Pentacam Volume Parameters:  Normals vs. KCN </vt:lpstr>
      <vt:lpstr>Pentacam Study Conclusions:</vt:lpstr>
      <vt:lpstr>References: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Corneal thickness profiles of normal and keratoconic eyes on the Pentacam tomography system</dc:title>
  <dc:creator>Mehdi Ghajarnia</dc:creator>
  <cp:lastModifiedBy>Mehdi Ghajarnia</cp:lastModifiedBy>
  <cp:revision>23</cp:revision>
  <dcterms:created xsi:type="dcterms:W3CDTF">2008-03-18T04:12:02Z</dcterms:created>
  <dcterms:modified xsi:type="dcterms:W3CDTF">2008-03-18T07:34:50Z</dcterms:modified>
</cp:coreProperties>
</file>